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4" r:id="rId2"/>
    <p:sldId id="257" r:id="rId3"/>
    <p:sldId id="258" r:id="rId4"/>
    <p:sldId id="260" r:id="rId5"/>
    <p:sldId id="261" r:id="rId6"/>
    <p:sldId id="291" r:id="rId7"/>
    <p:sldId id="259" r:id="rId8"/>
    <p:sldId id="263" r:id="rId9"/>
    <p:sldId id="262" r:id="rId10"/>
    <p:sldId id="264" r:id="rId11"/>
    <p:sldId id="265" r:id="rId12"/>
    <p:sldId id="281" r:id="rId13"/>
    <p:sldId id="282" r:id="rId14"/>
    <p:sldId id="285" r:id="rId15"/>
    <p:sldId id="391" r:id="rId16"/>
    <p:sldId id="266"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90" r:id="rId30"/>
    <p:sldId id="286" r:id="rId31"/>
    <p:sldId id="287" r:id="rId32"/>
    <p:sldId id="288" r:id="rId33"/>
    <p:sldId id="300" r:id="rId34"/>
    <p:sldId id="289" r:id="rId35"/>
    <p:sldId id="299" r:id="rId36"/>
    <p:sldId id="298" r:id="rId37"/>
    <p:sldId id="297" r:id="rId38"/>
    <p:sldId id="296" r:id="rId39"/>
    <p:sldId id="295" r:id="rId40"/>
    <p:sldId id="294" r:id="rId41"/>
    <p:sldId id="301" r:id="rId42"/>
    <p:sldId id="302" r:id="rId43"/>
    <p:sldId id="293" r:id="rId44"/>
    <p:sldId id="394" r:id="rId45"/>
    <p:sldId id="395" r:id="rId46"/>
    <p:sldId id="396" r:id="rId47"/>
    <p:sldId id="397" r:id="rId48"/>
    <p:sldId id="398" r:id="rId49"/>
    <p:sldId id="399" r:id="rId50"/>
    <p:sldId id="404" r:id="rId51"/>
    <p:sldId id="401" r:id="rId52"/>
    <p:sldId id="403" r:id="rId53"/>
    <p:sldId id="412" r:id="rId54"/>
    <p:sldId id="410" r:id="rId55"/>
    <p:sldId id="400" r:id="rId56"/>
    <p:sldId id="411" r:id="rId57"/>
    <p:sldId id="405" r:id="rId58"/>
    <p:sldId id="406" r:id="rId59"/>
    <p:sldId id="407" r:id="rId60"/>
    <p:sldId id="413" r:id="rId61"/>
    <p:sldId id="409" r:id="rId62"/>
    <p:sldId id="414" r:id="rId63"/>
    <p:sldId id="415" r:id="rId64"/>
    <p:sldId id="416" r:id="rId65"/>
    <p:sldId id="424" r:id="rId66"/>
    <p:sldId id="425" r:id="rId67"/>
    <p:sldId id="426" r:id="rId68"/>
    <p:sldId id="393" r:id="rId69"/>
    <p:sldId id="427" r:id="rId70"/>
    <p:sldId id="428" r:id="rId71"/>
    <p:sldId id="429" r:id="rId72"/>
    <p:sldId id="430" r:id="rId73"/>
    <p:sldId id="350" r:id="rId74"/>
    <p:sldId id="351" r:id="rId75"/>
    <p:sldId id="352" r:id="rId76"/>
    <p:sldId id="354" r:id="rId77"/>
    <p:sldId id="431" r:id="rId78"/>
    <p:sldId id="355" r:id="rId79"/>
    <p:sldId id="374" r:id="rId80"/>
    <p:sldId id="436" r:id="rId81"/>
    <p:sldId id="433" r:id="rId82"/>
    <p:sldId id="435" r:id="rId83"/>
    <p:sldId id="375" r:id="rId84"/>
    <p:sldId id="376" r:id="rId85"/>
    <p:sldId id="377" r:id="rId86"/>
    <p:sldId id="437" r:id="rId87"/>
    <p:sldId id="358" r:id="rId88"/>
    <p:sldId id="359" r:id="rId89"/>
    <p:sldId id="360" r:id="rId90"/>
    <p:sldId id="361" r:id="rId91"/>
    <p:sldId id="362" r:id="rId92"/>
    <p:sldId id="383" r:id="rId93"/>
    <p:sldId id="384" r:id="rId94"/>
    <p:sldId id="386" r:id="rId95"/>
    <p:sldId id="389" r:id="rId96"/>
    <p:sldId id="438" r:id="rId97"/>
    <p:sldId id="388" r:id="rId98"/>
    <p:sldId id="370" r:id="rId99"/>
    <p:sldId id="371" r:id="rId100"/>
    <p:sldId id="372" r:id="rId101"/>
    <p:sldId id="448"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8DD36F62-C5F0-4DF9-8707-1FE8E336BDE2}" type="datetimeFigureOut">
              <a:rPr lang="en-US" smtClean="0"/>
              <a:t>11/10/2022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AB9E0F92-7C88-495E-B8F8-C7F9CC53E0A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DD36F62-C5F0-4DF9-8707-1FE8E336BDE2}"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9E0F92-7C88-495E-B8F8-C7F9CC53E0A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DD36F62-C5F0-4DF9-8707-1FE8E336BDE2}"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9E0F92-7C88-495E-B8F8-C7F9CC53E0A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8DD36F62-C5F0-4DF9-8707-1FE8E336BDE2}" type="datetimeFigureOut">
              <a:rPr lang="en-US" smtClean="0"/>
              <a:t>11/10/2022</a:t>
            </a:fld>
            <a:endParaRPr lang="en-US"/>
          </a:p>
        </p:txBody>
      </p:sp>
      <p:sp>
        <p:nvSpPr>
          <p:cNvPr id="9" name="Slide Number Placeholder 8"/>
          <p:cNvSpPr>
            <a:spLocks noGrp="1"/>
          </p:cNvSpPr>
          <p:nvPr>
            <p:ph type="sldNum" sz="quarter" idx="15"/>
          </p:nvPr>
        </p:nvSpPr>
        <p:spPr/>
        <p:txBody>
          <a:bodyPr rtlCol="0"/>
          <a:lstStyle/>
          <a:p>
            <a:fld id="{AB9E0F92-7C88-495E-B8F8-C7F9CC53E0A0}"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8DD36F62-C5F0-4DF9-8707-1FE8E336BDE2}" type="datetimeFigureOut">
              <a:rPr lang="en-US" smtClean="0"/>
              <a:t>11/10/2022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AB9E0F92-7C88-495E-B8F8-C7F9CC53E0A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DD36F62-C5F0-4DF9-8707-1FE8E336BDE2}"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9E0F92-7C88-495E-B8F8-C7F9CC53E0A0}"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8DD36F62-C5F0-4DF9-8707-1FE8E336BDE2}" type="datetimeFigureOut">
              <a:rPr lang="en-US" smtClean="0"/>
              <a:t>11/10/2022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9E0F92-7C88-495E-B8F8-C7F9CC53E0A0}"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8DD36F62-C5F0-4DF9-8707-1FE8E336BDE2}" type="datetimeFigureOut">
              <a:rPr lang="en-US" smtClean="0"/>
              <a:t>11/10/2022</a:t>
            </a:fld>
            <a:endParaRPr lang="en-US"/>
          </a:p>
        </p:txBody>
      </p:sp>
      <p:sp>
        <p:nvSpPr>
          <p:cNvPr id="7" name="Slide Number Placeholder 6"/>
          <p:cNvSpPr>
            <a:spLocks noGrp="1"/>
          </p:cNvSpPr>
          <p:nvPr>
            <p:ph type="sldNum" sz="quarter" idx="11"/>
          </p:nvPr>
        </p:nvSpPr>
        <p:spPr/>
        <p:txBody>
          <a:bodyPr rtlCol="0"/>
          <a:lstStyle/>
          <a:p>
            <a:fld id="{AB9E0F92-7C88-495E-B8F8-C7F9CC53E0A0}"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36F62-C5F0-4DF9-8707-1FE8E336BDE2}" type="datetimeFigureOut">
              <a:rPr lang="en-US" smtClean="0"/>
              <a:t>11/10/2022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9E0F92-7C88-495E-B8F8-C7F9CC53E0A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8DD36F62-C5F0-4DF9-8707-1FE8E336BDE2}" type="datetimeFigureOut">
              <a:rPr lang="en-US" smtClean="0"/>
              <a:t>11/10/2022</a:t>
            </a:fld>
            <a:endParaRPr lang="en-US"/>
          </a:p>
        </p:txBody>
      </p:sp>
      <p:sp>
        <p:nvSpPr>
          <p:cNvPr id="22" name="Slide Number Placeholder 21"/>
          <p:cNvSpPr>
            <a:spLocks noGrp="1"/>
          </p:cNvSpPr>
          <p:nvPr>
            <p:ph type="sldNum" sz="quarter" idx="15"/>
          </p:nvPr>
        </p:nvSpPr>
        <p:spPr/>
        <p:txBody>
          <a:bodyPr rtlCol="0"/>
          <a:lstStyle/>
          <a:p>
            <a:fld id="{AB9E0F92-7C88-495E-B8F8-C7F9CC53E0A0}"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8DD36F62-C5F0-4DF9-8707-1FE8E336BDE2}" type="datetimeFigureOut">
              <a:rPr lang="en-US" smtClean="0"/>
              <a:t>11/10/2022</a:t>
            </a:fld>
            <a:endParaRPr lang="en-US"/>
          </a:p>
        </p:txBody>
      </p:sp>
      <p:sp>
        <p:nvSpPr>
          <p:cNvPr id="18" name="Slide Number Placeholder 17"/>
          <p:cNvSpPr>
            <a:spLocks noGrp="1"/>
          </p:cNvSpPr>
          <p:nvPr>
            <p:ph type="sldNum" sz="quarter" idx="11"/>
          </p:nvPr>
        </p:nvSpPr>
        <p:spPr/>
        <p:txBody>
          <a:bodyPr rtlCol="0"/>
          <a:lstStyle/>
          <a:p>
            <a:fld id="{AB9E0F92-7C88-495E-B8F8-C7F9CC53E0A0}"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8DD36F62-C5F0-4DF9-8707-1FE8E336BDE2}" type="datetimeFigureOut">
              <a:rPr lang="en-US" smtClean="0"/>
              <a:t>11/10/2022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AB9E0F92-7C88-495E-B8F8-C7F9CC53E0A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GRAPHICS AND MULTIMEDIA</a:t>
            </a:r>
            <a:endParaRPr lang="en-US" dirty="0"/>
          </a:p>
        </p:txBody>
      </p:sp>
      <p:sp>
        <p:nvSpPr>
          <p:cNvPr id="3" name="Subtitle 2"/>
          <p:cNvSpPr>
            <a:spLocks noGrp="1"/>
          </p:cNvSpPr>
          <p:nvPr>
            <p:ph type="subTitle" idx="1"/>
          </p:nvPr>
        </p:nvSpPr>
        <p:spPr/>
        <p:txBody>
          <a:bodyPr/>
          <a:lstStyle/>
          <a:p>
            <a:r>
              <a:rPr lang="en-US" dirty="0" smtClean="0"/>
              <a:t>CS3CO24</a:t>
            </a:r>
            <a:endParaRPr lang="en-US" dirty="0"/>
          </a:p>
        </p:txBody>
      </p:sp>
    </p:spTree>
    <p:extLst>
      <p:ext uri="{BB962C8B-B14F-4D97-AF65-F5344CB8AC3E}">
        <p14:creationId xmlns:p14="http://schemas.microsoft.com/office/powerpoint/2010/main" val="32880464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TRANSLATION</a:t>
            </a:r>
          </a:p>
        </p:txBody>
      </p:sp>
      <p:sp>
        <p:nvSpPr>
          <p:cNvPr id="3" name="Content Placeholder 2"/>
          <p:cNvSpPr>
            <a:spLocks noGrp="1"/>
          </p:cNvSpPr>
          <p:nvPr>
            <p:ph sz="quarter" idx="1"/>
          </p:nvPr>
        </p:nvSpPr>
        <p:spPr>
          <a:xfrm>
            <a:off x="457200" y="1600200"/>
            <a:ext cx="8610600" cy="4873752"/>
          </a:xfrm>
        </p:spPr>
        <p:txBody>
          <a:bodyPr/>
          <a:lstStyle/>
          <a:p>
            <a:pPr marL="0" indent="0" algn="just" fontAlgn="base">
              <a:buNone/>
            </a:pPr>
            <a:r>
              <a:rPr lang="en-US" dirty="0"/>
              <a:t>This translation is achieved by adding the translation coordinates to the old coordinates of the object </a:t>
            </a:r>
            <a:r>
              <a:rPr lang="en-US" dirty="0" smtClean="0"/>
              <a:t>as-</a:t>
            </a:r>
          </a:p>
          <a:p>
            <a:pPr marL="0" indent="0" algn="just" fontAlgn="base">
              <a:buNone/>
            </a:pPr>
            <a:endParaRPr lang="en-US" dirty="0"/>
          </a:p>
          <a:p>
            <a:pPr fontAlgn="base"/>
            <a:r>
              <a:rPr lang="en-US" dirty="0" err="1">
                <a:solidFill>
                  <a:srgbClr val="FF0000"/>
                </a:solidFill>
              </a:rPr>
              <a:t>X</a:t>
            </a:r>
            <a:r>
              <a:rPr lang="en-US" baseline="-25000" dirty="0" err="1">
                <a:solidFill>
                  <a:srgbClr val="FF0000"/>
                </a:solidFill>
              </a:rPr>
              <a:t>new</a:t>
            </a:r>
            <a:r>
              <a:rPr lang="en-US" dirty="0">
                <a:solidFill>
                  <a:srgbClr val="FF0000"/>
                </a:solidFill>
              </a:rPr>
              <a:t> = </a:t>
            </a:r>
            <a:r>
              <a:rPr lang="en-US" dirty="0" err="1">
                <a:solidFill>
                  <a:srgbClr val="FF0000"/>
                </a:solidFill>
              </a:rPr>
              <a:t>X</a:t>
            </a:r>
            <a:r>
              <a:rPr lang="en-US" baseline="-25000" dirty="0" err="1">
                <a:solidFill>
                  <a:srgbClr val="FF0000"/>
                </a:solidFill>
              </a:rPr>
              <a:t>old</a:t>
            </a:r>
            <a:r>
              <a:rPr lang="en-US" dirty="0">
                <a:solidFill>
                  <a:srgbClr val="FF0000"/>
                </a:solidFill>
              </a:rPr>
              <a:t> + </a:t>
            </a:r>
            <a:r>
              <a:rPr lang="en-US" dirty="0" err="1">
                <a:solidFill>
                  <a:srgbClr val="FF0000"/>
                </a:solidFill>
              </a:rPr>
              <a:t>T</a:t>
            </a:r>
            <a:r>
              <a:rPr lang="en-US" baseline="-25000" dirty="0" err="1">
                <a:solidFill>
                  <a:srgbClr val="FF0000"/>
                </a:solidFill>
              </a:rPr>
              <a:t>x</a:t>
            </a:r>
            <a:r>
              <a:rPr lang="en-US" dirty="0"/>
              <a:t> (This denotes translation towards X axis</a:t>
            </a:r>
            <a:r>
              <a:rPr lang="en-US" dirty="0" smtClean="0"/>
              <a:t>)</a:t>
            </a:r>
          </a:p>
          <a:p>
            <a:pPr fontAlgn="base"/>
            <a:endParaRPr lang="en-US" dirty="0"/>
          </a:p>
          <a:p>
            <a:pPr fontAlgn="base"/>
            <a:r>
              <a:rPr lang="en-US" dirty="0" err="1">
                <a:solidFill>
                  <a:srgbClr val="FF0000"/>
                </a:solidFill>
              </a:rPr>
              <a:t>Y</a:t>
            </a:r>
            <a:r>
              <a:rPr lang="en-US" baseline="-25000" dirty="0" err="1">
                <a:solidFill>
                  <a:srgbClr val="FF0000"/>
                </a:solidFill>
              </a:rPr>
              <a:t>new</a:t>
            </a:r>
            <a:r>
              <a:rPr lang="en-US" dirty="0">
                <a:solidFill>
                  <a:srgbClr val="FF0000"/>
                </a:solidFill>
              </a:rPr>
              <a:t> = </a:t>
            </a:r>
            <a:r>
              <a:rPr lang="en-US" dirty="0" err="1">
                <a:solidFill>
                  <a:srgbClr val="FF0000"/>
                </a:solidFill>
              </a:rPr>
              <a:t>Y</a:t>
            </a:r>
            <a:r>
              <a:rPr lang="en-US" baseline="-25000" dirty="0" err="1">
                <a:solidFill>
                  <a:srgbClr val="FF0000"/>
                </a:solidFill>
              </a:rPr>
              <a:t>old</a:t>
            </a:r>
            <a:r>
              <a:rPr lang="en-US" dirty="0">
                <a:solidFill>
                  <a:srgbClr val="FF0000"/>
                </a:solidFill>
              </a:rPr>
              <a:t> + T</a:t>
            </a:r>
            <a:r>
              <a:rPr lang="en-US" baseline="-25000" dirty="0">
                <a:solidFill>
                  <a:srgbClr val="FF0000"/>
                </a:solidFill>
              </a:rPr>
              <a:t>y</a:t>
            </a:r>
            <a:r>
              <a:rPr lang="en-US" dirty="0"/>
              <a:t> (This denotes translation towards Y axis</a:t>
            </a:r>
            <a:r>
              <a:rPr lang="en-US" dirty="0" smtClean="0"/>
              <a:t>)</a:t>
            </a:r>
          </a:p>
          <a:p>
            <a:pPr fontAlgn="base"/>
            <a:endParaRPr lang="en-US" dirty="0"/>
          </a:p>
          <a:p>
            <a:pPr fontAlgn="base"/>
            <a:r>
              <a:rPr lang="en-US" dirty="0" err="1">
                <a:solidFill>
                  <a:srgbClr val="FF0000"/>
                </a:solidFill>
              </a:rPr>
              <a:t>Z</a:t>
            </a:r>
            <a:r>
              <a:rPr lang="en-US" baseline="-25000" dirty="0" err="1">
                <a:solidFill>
                  <a:srgbClr val="FF0000"/>
                </a:solidFill>
              </a:rPr>
              <a:t>new</a:t>
            </a:r>
            <a:r>
              <a:rPr lang="en-US" dirty="0">
                <a:solidFill>
                  <a:srgbClr val="FF0000"/>
                </a:solidFill>
              </a:rPr>
              <a:t> = </a:t>
            </a:r>
            <a:r>
              <a:rPr lang="en-US" dirty="0" err="1">
                <a:solidFill>
                  <a:srgbClr val="FF0000"/>
                </a:solidFill>
              </a:rPr>
              <a:t>Z</a:t>
            </a:r>
            <a:r>
              <a:rPr lang="en-US" baseline="-25000" dirty="0" err="1">
                <a:solidFill>
                  <a:srgbClr val="FF0000"/>
                </a:solidFill>
              </a:rPr>
              <a:t>old</a:t>
            </a:r>
            <a:r>
              <a:rPr lang="en-US" dirty="0">
                <a:solidFill>
                  <a:srgbClr val="FF0000"/>
                </a:solidFill>
              </a:rPr>
              <a:t> + </a:t>
            </a:r>
            <a:r>
              <a:rPr lang="en-US" dirty="0" err="1">
                <a:solidFill>
                  <a:srgbClr val="FF0000"/>
                </a:solidFill>
              </a:rPr>
              <a:t>T</a:t>
            </a:r>
            <a:r>
              <a:rPr lang="en-US" baseline="-25000" dirty="0" err="1">
                <a:solidFill>
                  <a:srgbClr val="FF0000"/>
                </a:solidFill>
              </a:rPr>
              <a:t>z</a:t>
            </a:r>
            <a:r>
              <a:rPr lang="en-US" dirty="0"/>
              <a:t> (This denotes translation towards Z axis)</a:t>
            </a:r>
          </a:p>
          <a:p>
            <a:pPr fontAlgn="base"/>
            <a:endParaRPr lang="en-US" dirty="0"/>
          </a:p>
        </p:txBody>
      </p:sp>
    </p:spTree>
    <p:extLst>
      <p:ext uri="{BB962C8B-B14F-4D97-AF65-F5344CB8AC3E}">
        <p14:creationId xmlns:p14="http://schemas.microsoft.com/office/powerpoint/2010/main" val="5735583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F51954D-2E8E-4AB8-B1EE-587DEFAD8210}"/>
              </a:ext>
            </a:extLst>
          </p:cNvPr>
          <p:cNvPicPr>
            <a:picLocks noChangeAspect="1"/>
          </p:cNvPicPr>
          <p:nvPr/>
        </p:nvPicPr>
        <p:blipFill>
          <a:blip r:embed="rId2"/>
          <a:stretch>
            <a:fillRect/>
          </a:stretch>
        </p:blipFill>
        <p:spPr>
          <a:xfrm>
            <a:off x="1374726" y="1056944"/>
            <a:ext cx="6394549" cy="4744112"/>
          </a:xfrm>
          <a:prstGeom prst="rect">
            <a:avLst/>
          </a:prstGeom>
        </p:spPr>
      </p:pic>
    </p:spTree>
    <p:extLst>
      <p:ext uri="{BB962C8B-B14F-4D97-AF65-F5344CB8AC3E}">
        <p14:creationId xmlns:p14="http://schemas.microsoft.com/office/powerpoint/2010/main" val="1068607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2819400"/>
            <a:ext cx="5562600" cy="830997"/>
          </a:xfrm>
          <a:prstGeom prst="rect">
            <a:avLst/>
          </a:prstGeom>
          <a:noFill/>
        </p:spPr>
        <p:txBody>
          <a:bodyPr wrap="square" rtlCol="0">
            <a:spAutoFit/>
          </a:bodyPr>
          <a:lstStyle/>
          <a:p>
            <a:r>
              <a:rPr lang="en-US" sz="4800" dirty="0" smtClean="0">
                <a:solidFill>
                  <a:srgbClr val="FF0000"/>
                </a:solidFill>
              </a:rPr>
              <a:t>THANK YOU </a:t>
            </a:r>
            <a:endParaRPr lang="en-US" sz="4800" dirty="0">
              <a:solidFill>
                <a:srgbClr val="FF0000"/>
              </a:solidFill>
            </a:endParaRPr>
          </a:p>
        </p:txBody>
      </p:sp>
    </p:spTree>
    <p:extLst>
      <p:ext uri="{BB962C8B-B14F-4D97-AF65-F5344CB8AC3E}">
        <p14:creationId xmlns:p14="http://schemas.microsoft.com/office/powerpoint/2010/main" val="29592538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TRANSLATION</a:t>
            </a:r>
          </a:p>
        </p:txBody>
      </p:sp>
      <p:sp>
        <p:nvSpPr>
          <p:cNvPr id="3" name="Content Placeholder 2"/>
          <p:cNvSpPr>
            <a:spLocks noGrp="1"/>
          </p:cNvSpPr>
          <p:nvPr>
            <p:ph sz="quarter" idx="1"/>
          </p:nvPr>
        </p:nvSpPr>
        <p:spPr>
          <a:xfrm>
            <a:off x="457200" y="1600200"/>
            <a:ext cx="8077200" cy="4873752"/>
          </a:xfrm>
        </p:spPr>
        <p:txBody>
          <a:bodyPr/>
          <a:lstStyle/>
          <a:p>
            <a:pPr marL="0" indent="0" fontAlgn="base">
              <a:buNone/>
            </a:pPr>
            <a:r>
              <a:rPr lang="en-US" dirty="0" smtClean="0"/>
              <a:t>In </a:t>
            </a:r>
            <a:r>
              <a:rPr lang="en-US" dirty="0"/>
              <a:t>Matrix form, the above translation equations may be represented as-</a:t>
            </a:r>
          </a:p>
          <a:p>
            <a:pPr fontAlgn="base"/>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00400"/>
            <a:ext cx="53530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728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325D249-3BC7-43E1-ACEC-39368E5C1851}"/>
              </a:ext>
            </a:extLst>
          </p:cNvPr>
          <p:cNvPicPr>
            <a:picLocks noChangeAspect="1"/>
          </p:cNvPicPr>
          <p:nvPr/>
        </p:nvPicPr>
        <p:blipFill>
          <a:blip r:embed="rId2"/>
          <a:stretch>
            <a:fillRect/>
          </a:stretch>
        </p:blipFill>
        <p:spPr>
          <a:xfrm>
            <a:off x="292474" y="1066800"/>
            <a:ext cx="8083881" cy="5220098"/>
          </a:xfrm>
          <a:prstGeom prst="rect">
            <a:avLst/>
          </a:prstGeom>
        </p:spPr>
      </p:pic>
    </p:spTree>
    <p:extLst>
      <p:ext uri="{BB962C8B-B14F-4D97-AF65-F5344CB8AC3E}">
        <p14:creationId xmlns:p14="http://schemas.microsoft.com/office/powerpoint/2010/main" val="1466897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43CAF1D-CF23-4304-ABD0-F0081D6E1673}"/>
              </a:ext>
            </a:extLst>
          </p:cNvPr>
          <p:cNvPicPr>
            <a:picLocks noChangeAspect="1"/>
          </p:cNvPicPr>
          <p:nvPr/>
        </p:nvPicPr>
        <p:blipFill>
          <a:blip r:embed="rId2"/>
          <a:stretch>
            <a:fillRect/>
          </a:stretch>
        </p:blipFill>
        <p:spPr>
          <a:xfrm>
            <a:off x="80683" y="156884"/>
            <a:ext cx="8713694" cy="6548716"/>
          </a:xfrm>
          <a:prstGeom prst="rect">
            <a:avLst/>
          </a:prstGeom>
        </p:spPr>
      </p:pic>
    </p:spTree>
    <p:extLst>
      <p:ext uri="{BB962C8B-B14F-4D97-AF65-F5344CB8AC3E}">
        <p14:creationId xmlns:p14="http://schemas.microsoft.com/office/powerpoint/2010/main" val="3513907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 translation</a:t>
            </a:r>
            <a:endParaRPr lang="en-US" dirty="0"/>
          </a:p>
        </p:txBody>
      </p:sp>
      <p:sp>
        <p:nvSpPr>
          <p:cNvPr id="3" name="Content Placeholder 2"/>
          <p:cNvSpPr>
            <a:spLocks noGrp="1"/>
          </p:cNvSpPr>
          <p:nvPr>
            <p:ph sz="quarter" idx="1"/>
          </p:nvPr>
        </p:nvSpPr>
        <p:spPr/>
        <p:txBody>
          <a:bodyPr>
            <a:normAutofit lnSpcReduction="10000"/>
          </a:bodyPr>
          <a:lstStyle/>
          <a:p>
            <a:pPr marL="0" indent="0" algn="just">
              <a:buNone/>
            </a:pPr>
            <a:endParaRPr lang="en-US" dirty="0" smtClean="0"/>
          </a:p>
          <a:p>
            <a:pPr marL="0" indent="0" algn="just">
              <a:buNone/>
            </a:pPr>
            <a:endParaRPr lang="en-US" dirty="0"/>
          </a:p>
          <a:p>
            <a:pPr marL="0" indent="0" algn="just">
              <a:buNone/>
            </a:pPr>
            <a:endParaRPr lang="en-US" dirty="0" smtClean="0"/>
          </a:p>
          <a:p>
            <a:pPr marL="0" indent="0" algn="just">
              <a:buNone/>
            </a:pPr>
            <a:endParaRPr lang="en-US" dirty="0"/>
          </a:p>
          <a:p>
            <a:pPr marL="0" indent="0" algn="just">
              <a:buNone/>
            </a:pPr>
            <a:endParaRPr lang="en-US" dirty="0" smtClean="0"/>
          </a:p>
          <a:p>
            <a:pPr marL="0" indent="0" algn="ctr">
              <a:buNone/>
            </a:pPr>
            <a:r>
              <a:rPr lang="en-US" dirty="0"/>
              <a:t> </a:t>
            </a:r>
            <a:r>
              <a:rPr lang="en-US" dirty="0" smtClean="0"/>
              <a:t>         1 0 0 3             5</a:t>
            </a:r>
          </a:p>
          <a:p>
            <a:pPr marL="0" indent="0" algn="ctr">
              <a:buNone/>
            </a:pPr>
            <a:r>
              <a:rPr lang="en-US" dirty="0" smtClean="0"/>
              <a:t>         0 1 0 3        </a:t>
            </a:r>
            <a:r>
              <a:rPr lang="en-US" dirty="0"/>
              <a:t>*</a:t>
            </a:r>
            <a:r>
              <a:rPr lang="en-US" dirty="0" smtClean="0"/>
              <a:t>   6</a:t>
            </a:r>
          </a:p>
          <a:p>
            <a:pPr marL="0" indent="0" algn="ctr">
              <a:buNone/>
            </a:pPr>
            <a:r>
              <a:rPr lang="en-US" dirty="0"/>
              <a:t> </a:t>
            </a:r>
            <a:r>
              <a:rPr lang="en-US" dirty="0" smtClean="0"/>
              <a:t>        0 0 1 2             7</a:t>
            </a:r>
          </a:p>
          <a:p>
            <a:pPr marL="0" indent="0" algn="ctr">
              <a:buNone/>
            </a:pPr>
            <a:r>
              <a:rPr lang="en-US" dirty="0"/>
              <a:t> </a:t>
            </a:r>
            <a:r>
              <a:rPr lang="en-US" dirty="0" smtClean="0"/>
              <a:t>       0 0 0 1             1</a:t>
            </a:r>
          </a:p>
          <a:p>
            <a:pPr marL="0" indent="0" algn="just">
              <a:buNone/>
            </a:pPr>
            <a:r>
              <a:rPr lang="en-US" dirty="0" smtClean="0">
                <a:solidFill>
                  <a:srgbClr val="FF0000"/>
                </a:solidFill>
              </a:rPr>
              <a:t>=(5+3), (6+3),(7+2),(1)</a:t>
            </a:r>
          </a:p>
          <a:p>
            <a:pPr marL="0" indent="0" algn="just">
              <a:buNone/>
            </a:pPr>
            <a:r>
              <a:rPr lang="en-US" dirty="0" smtClean="0">
                <a:solidFill>
                  <a:srgbClr val="FF0000"/>
                </a:solidFill>
              </a:rPr>
              <a:t>= (8,9,9,1)</a:t>
            </a:r>
            <a:endParaRPr lang="en-US"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53530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340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translation</a:t>
            </a:r>
          </a:p>
        </p:txBody>
      </p:sp>
      <p:sp>
        <p:nvSpPr>
          <p:cNvPr id="3" name="Content Placeholder 2"/>
          <p:cNvSpPr>
            <a:spLocks noGrp="1"/>
          </p:cNvSpPr>
          <p:nvPr>
            <p:ph sz="quarter" idx="1"/>
          </p:nvPr>
        </p:nvSpPr>
        <p:spPr/>
        <p:txBody>
          <a:bodyPr/>
          <a:lstStyle/>
          <a:p>
            <a:pPr marL="0" indent="0" algn="ctr">
              <a:buNone/>
            </a:pPr>
            <a:r>
              <a:rPr lang="en-US" dirty="0" smtClean="0">
                <a:solidFill>
                  <a:srgbClr val="FF0000"/>
                </a:solidFill>
              </a:rPr>
              <a:t>                    X=5,Y=6,  Z=7</a:t>
            </a:r>
          </a:p>
          <a:p>
            <a:pPr marL="0" indent="0" algn="ctr">
              <a:buNone/>
            </a:pPr>
            <a:r>
              <a:rPr lang="en-US" dirty="0" smtClean="0">
                <a:solidFill>
                  <a:srgbClr val="FF0000"/>
                </a:solidFill>
              </a:rPr>
              <a:t>          </a:t>
            </a:r>
            <a:r>
              <a:rPr lang="en-US" dirty="0" err="1" smtClean="0">
                <a:solidFill>
                  <a:srgbClr val="FF0000"/>
                </a:solidFill>
              </a:rPr>
              <a:t>Tx</a:t>
            </a:r>
            <a:r>
              <a:rPr lang="en-US" dirty="0" smtClean="0">
                <a:solidFill>
                  <a:srgbClr val="FF0000"/>
                </a:solidFill>
              </a:rPr>
              <a:t>=3, ty=3, </a:t>
            </a:r>
            <a:r>
              <a:rPr lang="en-US" dirty="0" err="1" smtClean="0">
                <a:solidFill>
                  <a:srgbClr val="FF0000"/>
                </a:solidFill>
              </a:rPr>
              <a:t>tz</a:t>
            </a:r>
            <a:r>
              <a:rPr lang="en-US" dirty="0" smtClean="0">
                <a:solidFill>
                  <a:srgbClr val="FF0000"/>
                </a:solidFill>
              </a:rPr>
              <a:t>=2</a:t>
            </a:r>
          </a:p>
          <a:p>
            <a:endParaRPr lang="en-US" dirty="0"/>
          </a:p>
          <a:p>
            <a:r>
              <a:rPr lang="en-US" dirty="0" err="1" smtClean="0"/>
              <a:t>Xnew</a:t>
            </a:r>
            <a:r>
              <a:rPr lang="en-US" dirty="0" smtClean="0"/>
              <a:t> = </a:t>
            </a:r>
            <a:r>
              <a:rPr lang="en-US" dirty="0" err="1" smtClean="0"/>
              <a:t>Xold+tx</a:t>
            </a:r>
            <a:r>
              <a:rPr lang="en-US" dirty="0" smtClean="0"/>
              <a:t> = </a:t>
            </a:r>
            <a:r>
              <a:rPr lang="en-US" dirty="0" smtClean="0">
                <a:solidFill>
                  <a:srgbClr val="FF0000"/>
                </a:solidFill>
              </a:rPr>
              <a:t>5+3= 8</a:t>
            </a:r>
          </a:p>
          <a:p>
            <a:endParaRPr lang="en-US" dirty="0"/>
          </a:p>
          <a:p>
            <a:r>
              <a:rPr lang="en-US" dirty="0" err="1"/>
              <a:t>Y</a:t>
            </a:r>
            <a:r>
              <a:rPr lang="en-US" dirty="0" err="1" smtClean="0"/>
              <a:t>new</a:t>
            </a:r>
            <a:r>
              <a:rPr lang="en-US" dirty="0" smtClean="0"/>
              <a:t> </a:t>
            </a:r>
            <a:r>
              <a:rPr lang="en-US" dirty="0"/>
              <a:t>= </a:t>
            </a:r>
            <a:r>
              <a:rPr lang="en-US" dirty="0" err="1" smtClean="0"/>
              <a:t>Yold+ty</a:t>
            </a:r>
            <a:r>
              <a:rPr lang="en-US" dirty="0" smtClean="0"/>
              <a:t>= </a:t>
            </a:r>
            <a:r>
              <a:rPr lang="en-US" dirty="0" smtClean="0">
                <a:solidFill>
                  <a:srgbClr val="FF0000"/>
                </a:solidFill>
              </a:rPr>
              <a:t>6+3</a:t>
            </a:r>
            <a:r>
              <a:rPr lang="en-US" dirty="0">
                <a:solidFill>
                  <a:srgbClr val="FF0000"/>
                </a:solidFill>
              </a:rPr>
              <a:t>= </a:t>
            </a:r>
            <a:r>
              <a:rPr lang="en-US" dirty="0" smtClean="0">
                <a:solidFill>
                  <a:srgbClr val="FF0000"/>
                </a:solidFill>
              </a:rPr>
              <a:t>9</a:t>
            </a:r>
            <a:endParaRPr lang="en-US" dirty="0">
              <a:solidFill>
                <a:srgbClr val="FF0000"/>
              </a:solidFill>
            </a:endParaRPr>
          </a:p>
          <a:p>
            <a:endParaRPr lang="en-US" dirty="0" smtClean="0"/>
          </a:p>
          <a:p>
            <a:endParaRPr lang="en-US" dirty="0"/>
          </a:p>
          <a:p>
            <a:r>
              <a:rPr lang="en-US" dirty="0" err="1" smtClean="0"/>
              <a:t>Znew</a:t>
            </a:r>
            <a:r>
              <a:rPr lang="en-US" dirty="0" smtClean="0"/>
              <a:t> </a:t>
            </a:r>
            <a:r>
              <a:rPr lang="en-US" dirty="0"/>
              <a:t>= </a:t>
            </a:r>
            <a:r>
              <a:rPr lang="en-US" dirty="0" err="1"/>
              <a:t>Z</a:t>
            </a:r>
            <a:r>
              <a:rPr lang="en-US" dirty="0" err="1" smtClean="0"/>
              <a:t>old+tz</a:t>
            </a:r>
            <a:r>
              <a:rPr lang="en-US" dirty="0" smtClean="0"/>
              <a:t> </a:t>
            </a:r>
            <a:r>
              <a:rPr lang="en-US" dirty="0"/>
              <a:t>= </a:t>
            </a:r>
            <a:r>
              <a:rPr lang="en-US" dirty="0" smtClean="0">
                <a:solidFill>
                  <a:srgbClr val="FF0000"/>
                </a:solidFill>
              </a:rPr>
              <a:t>7+2= 9</a:t>
            </a:r>
            <a:endParaRPr lang="en-US" dirty="0">
              <a:solidFill>
                <a:srgbClr val="FF0000"/>
              </a:solidFill>
            </a:endParaRPr>
          </a:p>
          <a:p>
            <a:endParaRPr lang="en-US" dirty="0"/>
          </a:p>
        </p:txBody>
      </p:sp>
    </p:spTree>
    <p:extLst>
      <p:ext uri="{BB962C8B-B14F-4D97-AF65-F5344CB8AC3E}">
        <p14:creationId xmlns:p14="http://schemas.microsoft.com/office/powerpoint/2010/main" val="2253900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
          </p:nvPr>
        </p:nvSpPr>
        <p:spPr>
          <a:xfrm>
            <a:off x="228600" y="1600200"/>
            <a:ext cx="8610600" cy="4873752"/>
          </a:xfrm>
        </p:spPr>
        <p:txBody>
          <a:bodyPr>
            <a:normAutofit fontScale="77500" lnSpcReduction="20000"/>
          </a:bodyPr>
          <a:lstStyle/>
          <a:p>
            <a:pPr marL="0" indent="0" algn="just" fontAlgn="base">
              <a:buNone/>
            </a:pPr>
            <a:r>
              <a:rPr lang="en-US" dirty="0"/>
              <a:t>Given a 3D object with coordinate points A(0, 3, 1), B(3, 3, 2), C(3, 0, 0), D(0, 0, 0). Apply the translation with the distance 1 towards X axis, 1 towards Y axis and 2 towards Z axis and obtain the new coordinates of the object</a:t>
            </a:r>
            <a:r>
              <a:rPr lang="en-US" dirty="0" smtClean="0"/>
              <a:t>.</a:t>
            </a:r>
          </a:p>
          <a:p>
            <a:pPr algn="just" fontAlgn="base"/>
            <a:endParaRPr lang="en-US" b="1" dirty="0"/>
          </a:p>
          <a:p>
            <a:pPr marL="0" indent="0" fontAlgn="base">
              <a:buNone/>
            </a:pPr>
            <a:r>
              <a:rPr lang="en-US" b="1" dirty="0" smtClean="0"/>
              <a:t>Solution: </a:t>
            </a:r>
          </a:p>
          <a:p>
            <a:pPr marL="0" indent="0" fontAlgn="base">
              <a:buNone/>
            </a:pPr>
            <a:r>
              <a:rPr lang="en-US" dirty="0" smtClean="0"/>
              <a:t>Given-</a:t>
            </a:r>
            <a:endParaRPr lang="en-US" dirty="0"/>
          </a:p>
          <a:p>
            <a:pPr fontAlgn="base">
              <a:lnSpc>
                <a:spcPct val="170000"/>
              </a:lnSpc>
            </a:pPr>
            <a:r>
              <a:rPr lang="en-US" dirty="0"/>
              <a:t>Old coordinates of the object = A (0, 3, 1), B(3, 3, 2), C(3, 0, 0), D(0, 0, 0)</a:t>
            </a:r>
          </a:p>
          <a:p>
            <a:pPr fontAlgn="base">
              <a:lnSpc>
                <a:spcPct val="170000"/>
              </a:lnSpc>
            </a:pPr>
            <a:r>
              <a:rPr lang="en-US" dirty="0"/>
              <a:t>Translation vector = (</a:t>
            </a:r>
            <a:r>
              <a:rPr lang="en-US" dirty="0" err="1"/>
              <a:t>T</a:t>
            </a:r>
            <a:r>
              <a:rPr lang="en-US" baseline="-25000" dirty="0" err="1"/>
              <a:t>x</a:t>
            </a:r>
            <a:r>
              <a:rPr lang="en-US" dirty="0"/>
              <a:t>, T</a:t>
            </a:r>
            <a:r>
              <a:rPr lang="en-US" baseline="-25000" dirty="0"/>
              <a:t>y</a:t>
            </a:r>
            <a:r>
              <a:rPr lang="en-US" dirty="0"/>
              <a:t>, </a:t>
            </a:r>
            <a:r>
              <a:rPr lang="en-US" dirty="0" err="1"/>
              <a:t>T</a:t>
            </a:r>
            <a:r>
              <a:rPr lang="en-US" baseline="-25000" dirty="0" err="1"/>
              <a:t>z</a:t>
            </a:r>
            <a:r>
              <a:rPr lang="en-US" dirty="0"/>
              <a:t>) = (1, 1, 2)</a:t>
            </a:r>
          </a:p>
          <a:p>
            <a:pPr marL="0" indent="0" fontAlgn="base">
              <a:lnSpc>
                <a:spcPct val="170000"/>
              </a:lnSpc>
              <a:buNone/>
            </a:pPr>
            <a:endParaRPr lang="en-US" dirty="0"/>
          </a:p>
          <a:p>
            <a:pPr algn="just" fontAlgn="base"/>
            <a:endParaRPr lang="en-US" dirty="0"/>
          </a:p>
          <a:p>
            <a:pPr marL="0" indent="0" algn="just">
              <a:buNone/>
            </a:pPr>
            <a:r>
              <a:rPr lang="en-US" dirty="0"/>
              <a:t/>
            </a:r>
            <a:br>
              <a:rPr lang="en-US" dirty="0"/>
            </a:br>
            <a:endParaRPr lang="en-US" dirty="0"/>
          </a:p>
        </p:txBody>
      </p:sp>
    </p:spTree>
    <p:extLst>
      <p:ext uri="{BB962C8B-B14F-4D97-AF65-F5344CB8AC3E}">
        <p14:creationId xmlns:p14="http://schemas.microsoft.com/office/powerpoint/2010/main" val="765728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 translation</a:t>
            </a:r>
            <a:endParaRPr lang="en-US" dirty="0"/>
          </a:p>
        </p:txBody>
      </p:sp>
      <p:sp>
        <p:nvSpPr>
          <p:cNvPr id="3" name="Content Placeholder 2"/>
          <p:cNvSpPr>
            <a:spLocks noGrp="1"/>
          </p:cNvSpPr>
          <p:nvPr>
            <p:ph sz="quarter" idx="1"/>
          </p:nvPr>
        </p:nvSpPr>
        <p:spPr/>
        <p:txBody>
          <a:bodyPr/>
          <a:lstStyle/>
          <a:p>
            <a:pPr marL="0" indent="0" fontAlgn="base">
              <a:buNone/>
            </a:pPr>
            <a:r>
              <a:rPr lang="en-US" b="1" u="sng" dirty="0"/>
              <a:t>For Coordinates A(0, 3, 1)</a:t>
            </a:r>
            <a:endParaRPr lang="en-US" b="1" dirty="0"/>
          </a:p>
          <a:p>
            <a:pPr marL="0" indent="0" fontAlgn="base">
              <a:buNone/>
            </a:pPr>
            <a:r>
              <a:rPr lang="en-US" dirty="0"/>
              <a:t> </a:t>
            </a:r>
            <a:r>
              <a:rPr lang="en-US" dirty="0" smtClean="0"/>
              <a:t>old coordinates values </a:t>
            </a:r>
            <a:r>
              <a:rPr lang="en-US" dirty="0"/>
              <a:t>are </a:t>
            </a:r>
            <a:r>
              <a:rPr lang="en-US" dirty="0" smtClean="0"/>
              <a:t>(</a:t>
            </a:r>
            <a:r>
              <a:rPr lang="en-US" dirty="0" err="1" smtClean="0"/>
              <a:t>X</a:t>
            </a:r>
            <a:r>
              <a:rPr lang="en-US" baseline="-25000" dirty="0" err="1" smtClean="0"/>
              <a:t>old</a:t>
            </a:r>
            <a:r>
              <a:rPr lang="en-US" dirty="0" smtClean="0"/>
              <a:t>, </a:t>
            </a:r>
            <a:r>
              <a:rPr lang="en-US" dirty="0" err="1" smtClean="0"/>
              <a:t>Y</a:t>
            </a:r>
            <a:r>
              <a:rPr lang="en-US" baseline="-25000" dirty="0" err="1" smtClean="0"/>
              <a:t>old</a:t>
            </a:r>
            <a:r>
              <a:rPr lang="en-US" dirty="0" smtClean="0"/>
              <a:t>, </a:t>
            </a:r>
            <a:r>
              <a:rPr lang="en-US" dirty="0" err="1" smtClean="0"/>
              <a:t>Z</a:t>
            </a:r>
            <a:r>
              <a:rPr lang="en-US" baseline="-25000" dirty="0" err="1" smtClean="0"/>
              <a:t>old</a:t>
            </a:r>
            <a:r>
              <a:rPr lang="en-US" dirty="0" smtClean="0"/>
              <a:t>) = (0,3,1)</a:t>
            </a:r>
            <a:r>
              <a:rPr lang="en-US" dirty="0"/>
              <a:t> </a:t>
            </a:r>
          </a:p>
          <a:p>
            <a:pPr fontAlgn="base"/>
            <a:r>
              <a:rPr lang="en-US" dirty="0"/>
              <a:t>Let the new coordinates of A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endParaRPr lang="en-US" dirty="0"/>
          </a:p>
          <a:p>
            <a:pPr fontAlgn="base"/>
            <a:r>
              <a:rPr lang="en-US" dirty="0"/>
              <a:t>Applying the translation equations, we have-</a:t>
            </a:r>
          </a:p>
          <a:p>
            <a:pPr marL="0" indent="0" algn="ctr" fontAlgn="base">
              <a:buNone/>
            </a:pPr>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T</a:t>
            </a:r>
            <a:r>
              <a:rPr lang="en-US" baseline="-25000" dirty="0" err="1"/>
              <a:t>x</a:t>
            </a:r>
            <a:r>
              <a:rPr lang="en-US" dirty="0"/>
              <a:t> = </a:t>
            </a:r>
            <a:r>
              <a:rPr lang="en-US" dirty="0">
                <a:solidFill>
                  <a:srgbClr val="FF0000"/>
                </a:solidFill>
              </a:rPr>
              <a:t>0 + 1 = 1</a:t>
            </a:r>
          </a:p>
          <a:p>
            <a:pPr marL="0" indent="0" algn="ctr" fontAlgn="base">
              <a:buNone/>
            </a:pPr>
            <a:r>
              <a:rPr lang="en-US" dirty="0" err="1"/>
              <a:t>Y</a:t>
            </a:r>
            <a:r>
              <a:rPr lang="en-US" baseline="-25000" dirty="0" err="1"/>
              <a:t>new</a:t>
            </a:r>
            <a:r>
              <a:rPr lang="en-US" dirty="0"/>
              <a:t> = </a:t>
            </a:r>
            <a:r>
              <a:rPr lang="en-US" dirty="0" err="1"/>
              <a:t>Y</a:t>
            </a:r>
            <a:r>
              <a:rPr lang="en-US" baseline="-25000" dirty="0" err="1"/>
              <a:t>old</a:t>
            </a:r>
            <a:r>
              <a:rPr lang="en-US" dirty="0"/>
              <a:t> + T</a:t>
            </a:r>
            <a:r>
              <a:rPr lang="en-US" baseline="-25000" dirty="0"/>
              <a:t>y</a:t>
            </a:r>
            <a:r>
              <a:rPr lang="en-US" dirty="0"/>
              <a:t> = </a:t>
            </a:r>
            <a:r>
              <a:rPr lang="en-US" dirty="0">
                <a:solidFill>
                  <a:srgbClr val="FF0000"/>
                </a:solidFill>
              </a:rPr>
              <a:t>3 + 1 = 4</a:t>
            </a:r>
          </a:p>
          <a:p>
            <a:pPr marL="0" indent="0" algn="ctr" fontAlgn="base">
              <a:buNone/>
            </a:pPr>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T</a:t>
            </a:r>
            <a:r>
              <a:rPr lang="en-US" baseline="-25000" dirty="0" err="1"/>
              <a:t>z</a:t>
            </a:r>
            <a:r>
              <a:rPr lang="en-US" dirty="0"/>
              <a:t> = </a:t>
            </a:r>
            <a:r>
              <a:rPr lang="en-US" dirty="0">
                <a:solidFill>
                  <a:srgbClr val="FF0000"/>
                </a:solidFill>
              </a:rPr>
              <a:t>1 + 2 = 3</a:t>
            </a:r>
          </a:p>
          <a:p>
            <a:pPr fontAlgn="base"/>
            <a:endParaRPr lang="en-US" dirty="0"/>
          </a:p>
          <a:p>
            <a:pPr fontAlgn="base"/>
            <a:r>
              <a:rPr lang="en-US" dirty="0"/>
              <a:t>Thus, New coordinates of </a:t>
            </a:r>
            <a:r>
              <a:rPr lang="en-US" dirty="0">
                <a:solidFill>
                  <a:srgbClr val="7030A0"/>
                </a:solidFill>
              </a:rPr>
              <a:t>A = (1, 4, 3).</a:t>
            </a:r>
          </a:p>
          <a:p>
            <a:endParaRPr lang="en-US" dirty="0"/>
          </a:p>
        </p:txBody>
      </p:sp>
    </p:spTree>
    <p:extLst>
      <p:ext uri="{BB962C8B-B14F-4D97-AF65-F5344CB8AC3E}">
        <p14:creationId xmlns:p14="http://schemas.microsoft.com/office/powerpoint/2010/main" val="765728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translation</a:t>
            </a:r>
          </a:p>
        </p:txBody>
      </p:sp>
      <p:sp>
        <p:nvSpPr>
          <p:cNvPr id="3" name="Content Placeholder 2"/>
          <p:cNvSpPr>
            <a:spLocks noGrp="1"/>
          </p:cNvSpPr>
          <p:nvPr>
            <p:ph sz="quarter" idx="1"/>
          </p:nvPr>
        </p:nvSpPr>
        <p:spPr/>
        <p:txBody>
          <a:bodyPr>
            <a:normAutofit lnSpcReduction="10000"/>
          </a:bodyPr>
          <a:lstStyle/>
          <a:p>
            <a:pPr fontAlgn="base"/>
            <a:r>
              <a:rPr lang="en-US" b="1" u="sng" dirty="0"/>
              <a:t>For Coordinates B(3, 3, </a:t>
            </a:r>
            <a:r>
              <a:rPr lang="en-US" b="1" u="sng" dirty="0" smtClean="0"/>
              <a:t>2)</a:t>
            </a:r>
            <a:endParaRPr lang="en-US" b="1" dirty="0" smtClean="0"/>
          </a:p>
          <a:p>
            <a:pPr marL="0" indent="0" fontAlgn="base">
              <a:buNone/>
            </a:pPr>
            <a:r>
              <a:rPr lang="en-US" dirty="0" smtClean="0"/>
              <a:t>old coordinates values are (</a:t>
            </a:r>
            <a:r>
              <a:rPr lang="en-US" dirty="0" err="1" smtClean="0"/>
              <a:t>X</a:t>
            </a:r>
            <a:r>
              <a:rPr lang="en-US" baseline="-25000" dirty="0" err="1" smtClean="0"/>
              <a:t>old</a:t>
            </a:r>
            <a:r>
              <a:rPr lang="en-US" dirty="0" smtClean="0"/>
              <a:t>, </a:t>
            </a:r>
            <a:r>
              <a:rPr lang="en-US" dirty="0" err="1" smtClean="0"/>
              <a:t>Y</a:t>
            </a:r>
            <a:r>
              <a:rPr lang="en-US" baseline="-25000" dirty="0" err="1" smtClean="0"/>
              <a:t>old</a:t>
            </a:r>
            <a:r>
              <a:rPr lang="en-US" dirty="0" smtClean="0"/>
              <a:t>, </a:t>
            </a:r>
            <a:r>
              <a:rPr lang="en-US" dirty="0" err="1" smtClean="0"/>
              <a:t>Z</a:t>
            </a:r>
            <a:r>
              <a:rPr lang="en-US" baseline="-25000" dirty="0" err="1" smtClean="0"/>
              <a:t>old</a:t>
            </a:r>
            <a:r>
              <a:rPr lang="en-US" dirty="0" smtClean="0"/>
              <a:t>) = (3,3,2) </a:t>
            </a:r>
          </a:p>
          <a:p>
            <a:pPr fontAlgn="base"/>
            <a:endParaRPr lang="en-US" dirty="0"/>
          </a:p>
          <a:p>
            <a:pPr fontAlgn="base"/>
            <a:r>
              <a:rPr lang="en-US" dirty="0"/>
              <a:t>Let the new coordinates of B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endParaRPr lang="en-US" dirty="0"/>
          </a:p>
          <a:p>
            <a:pPr fontAlgn="base"/>
            <a:r>
              <a:rPr lang="en-US" dirty="0"/>
              <a:t>Applying the translation equations, we have-</a:t>
            </a:r>
          </a:p>
          <a:p>
            <a:pPr marL="0" indent="0" algn="ctr" fontAlgn="base">
              <a:buNone/>
            </a:pPr>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T</a:t>
            </a:r>
            <a:r>
              <a:rPr lang="en-US" baseline="-25000" dirty="0" err="1"/>
              <a:t>x</a:t>
            </a:r>
            <a:r>
              <a:rPr lang="en-US" dirty="0"/>
              <a:t> = </a:t>
            </a:r>
            <a:r>
              <a:rPr lang="en-US" dirty="0">
                <a:solidFill>
                  <a:srgbClr val="FF0000"/>
                </a:solidFill>
              </a:rPr>
              <a:t>3 + 1 = 4</a:t>
            </a:r>
          </a:p>
          <a:p>
            <a:pPr marL="0" indent="0" algn="ctr" fontAlgn="base">
              <a:buNone/>
            </a:pPr>
            <a:r>
              <a:rPr lang="en-US" dirty="0" err="1"/>
              <a:t>Y</a:t>
            </a:r>
            <a:r>
              <a:rPr lang="en-US" baseline="-25000" dirty="0" err="1"/>
              <a:t>new</a:t>
            </a:r>
            <a:r>
              <a:rPr lang="en-US" dirty="0"/>
              <a:t> = </a:t>
            </a:r>
            <a:r>
              <a:rPr lang="en-US" dirty="0" err="1"/>
              <a:t>Y</a:t>
            </a:r>
            <a:r>
              <a:rPr lang="en-US" baseline="-25000" dirty="0" err="1"/>
              <a:t>old</a:t>
            </a:r>
            <a:r>
              <a:rPr lang="en-US" dirty="0"/>
              <a:t> + T</a:t>
            </a:r>
            <a:r>
              <a:rPr lang="en-US" baseline="-25000" dirty="0"/>
              <a:t>y</a:t>
            </a:r>
            <a:r>
              <a:rPr lang="en-US" dirty="0"/>
              <a:t> = </a:t>
            </a:r>
            <a:r>
              <a:rPr lang="en-US" dirty="0">
                <a:solidFill>
                  <a:srgbClr val="FF0000"/>
                </a:solidFill>
              </a:rPr>
              <a:t>3 + 1 = 4</a:t>
            </a:r>
          </a:p>
          <a:p>
            <a:pPr marL="0" indent="0" algn="ctr" fontAlgn="base">
              <a:buNone/>
            </a:pPr>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T</a:t>
            </a:r>
            <a:r>
              <a:rPr lang="en-US" baseline="-25000" dirty="0" err="1"/>
              <a:t>z</a:t>
            </a:r>
            <a:r>
              <a:rPr lang="en-US" dirty="0"/>
              <a:t> = </a:t>
            </a:r>
            <a:r>
              <a:rPr lang="en-US" dirty="0">
                <a:solidFill>
                  <a:srgbClr val="FF0000"/>
                </a:solidFill>
              </a:rPr>
              <a:t>2 + 2 = 4</a:t>
            </a:r>
          </a:p>
          <a:p>
            <a:pPr fontAlgn="base"/>
            <a:endParaRPr lang="en-US" dirty="0"/>
          </a:p>
          <a:p>
            <a:pPr fontAlgn="base"/>
            <a:r>
              <a:rPr lang="en-US" dirty="0"/>
              <a:t>Thus, New coordinates of </a:t>
            </a:r>
            <a:r>
              <a:rPr lang="en-US" dirty="0">
                <a:solidFill>
                  <a:srgbClr val="7030A0"/>
                </a:solidFill>
              </a:rPr>
              <a:t>B = (4, 4, 4).</a:t>
            </a:r>
          </a:p>
          <a:p>
            <a:pPr fontAlgn="base"/>
            <a:endParaRPr lang="en-US" dirty="0"/>
          </a:p>
          <a:p>
            <a:endParaRPr lang="en-US" dirty="0"/>
          </a:p>
        </p:txBody>
      </p:sp>
    </p:spTree>
    <p:extLst>
      <p:ext uri="{BB962C8B-B14F-4D97-AF65-F5344CB8AC3E}">
        <p14:creationId xmlns:p14="http://schemas.microsoft.com/office/powerpoint/2010/main" val="765728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translation</a:t>
            </a:r>
          </a:p>
        </p:txBody>
      </p:sp>
      <p:sp>
        <p:nvSpPr>
          <p:cNvPr id="3" name="Content Placeholder 2"/>
          <p:cNvSpPr>
            <a:spLocks noGrp="1"/>
          </p:cNvSpPr>
          <p:nvPr>
            <p:ph sz="quarter" idx="1"/>
          </p:nvPr>
        </p:nvSpPr>
        <p:spPr/>
        <p:txBody>
          <a:bodyPr>
            <a:normAutofit lnSpcReduction="10000"/>
          </a:bodyPr>
          <a:lstStyle/>
          <a:p>
            <a:pPr fontAlgn="base"/>
            <a:r>
              <a:rPr lang="en-US" b="1" u="sng" dirty="0"/>
              <a:t>For Coordinates C(3, 0, 0)</a:t>
            </a:r>
            <a:endParaRPr lang="en-US" b="1" dirty="0"/>
          </a:p>
          <a:p>
            <a:pPr marL="0" indent="0" fontAlgn="base">
              <a:buNone/>
            </a:pPr>
            <a:r>
              <a:rPr lang="en-US" dirty="0"/>
              <a:t>old coordinates values are (</a:t>
            </a:r>
            <a:r>
              <a:rPr lang="en-US" dirty="0" err="1"/>
              <a:t>X</a:t>
            </a:r>
            <a:r>
              <a:rPr lang="en-US" baseline="-25000" dirty="0" err="1"/>
              <a:t>old</a:t>
            </a:r>
            <a:r>
              <a:rPr lang="en-US" dirty="0"/>
              <a:t>, </a:t>
            </a:r>
            <a:r>
              <a:rPr lang="en-US" dirty="0" err="1"/>
              <a:t>Y</a:t>
            </a:r>
            <a:r>
              <a:rPr lang="en-US" baseline="-25000" dirty="0" err="1"/>
              <a:t>old</a:t>
            </a:r>
            <a:r>
              <a:rPr lang="en-US" dirty="0"/>
              <a:t>, </a:t>
            </a:r>
            <a:r>
              <a:rPr lang="en-US" dirty="0" err="1"/>
              <a:t>Z</a:t>
            </a:r>
            <a:r>
              <a:rPr lang="en-US" baseline="-25000" dirty="0" err="1"/>
              <a:t>old</a:t>
            </a:r>
            <a:r>
              <a:rPr lang="en-US" dirty="0"/>
              <a:t>) = </a:t>
            </a:r>
            <a:r>
              <a:rPr lang="en-US" dirty="0" smtClean="0"/>
              <a:t>(3,0,0)</a:t>
            </a:r>
            <a:r>
              <a:rPr lang="en-US" dirty="0"/>
              <a:t> </a:t>
            </a:r>
          </a:p>
          <a:p>
            <a:pPr fontAlgn="base"/>
            <a:endParaRPr lang="en-US" dirty="0"/>
          </a:p>
          <a:p>
            <a:pPr fontAlgn="base"/>
            <a:r>
              <a:rPr lang="en-US" dirty="0"/>
              <a:t>Let the new coordinates of C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marL="0" indent="0" fontAlgn="base">
              <a:buNone/>
            </a:pPr>
            <a:endParaRPr lang="en-US" dirty="0"/>
          </a:p>
          <a:p>
            <a:pPr fontAlgn="base"/>
            <a:r>
              <a:rPr lang="en-US" dirty="0"/>
              <a:t>Applying the translation equations, we have-</a:t>
            </a:r>
          </a:p>
          <a:p>
            <a:pPr marL="0" indent="0" algn="ctr" fontAlgn="base">
              <a:buNone/>
            </a:pPr>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T</a:t>
            </a:r>
            <a:r>
              <a:rPr lang="en-US" baseline="-25000" dirty="0" err="1"/>
              <a:t>x</a:t>
            </a:r>
            <a:r>
              <a:rPr lang="en-US" dirty="0"/>
              <a:t> = </a:t>
            </a:r>
            <a:r>
              <a:rPr lang="en-US" dirty="0">
                <a:solidFill>
                  <a:srgbClr val="FF0000"/>
                </a:solidFill>
              </a:rPr>
              <a:t>3 + 1 = </a:t>
            </a:r>
            <a:r>
              <a:rPr lang="en-US" dirty="0" smtClean="0">
                <a:solidFill>
                  <a:srgbClr val="FF0000"/>
                </a:solidFill>
              </a:rPr>
              <a:t>4</a:t>
            </a:r>
          </a:p>
          <a:p>
            <a:pPr marL="0" indent="0" algn="ctr" fontAlgn="base">
              <a:buNone/>
            </a:pPr>
            <a:r>
              <a:rPr lang="en-US" dirty="0" err="1" smtClean="0"/>
              <a:t>Y</a:t>
            </a:r>
            <a:r>
              <a:rPr lang="en-US" baseline="-25000" dirty="0" err="1" smtClean="0"/>
              <a:t>new</a:t>
            </a:r>
            <a:r>
              <a:rPr lang="en-US" dirty="0" smtClean="0"/>
              <a:t> = </a:t>
            </a:r>
            <a:r>
              <a:rPr lang="en-US" dirty="0" err="1" smtClean="0"/>
              <a:t>Y</a:t>
            </a:r>
            <a:r>
              <a:rPr lang="en-US" baseline="-25000" dirty="0" err="1" smtClean="0"/>
              <a:t>old</a:t>
            </a:r>
            <a:r>
              <a:rPr lang="en-US" dirty="0" smtClean="0"/>
              <a:t> + T</a:t>
            </a:r>
            <a:r>
              <a:rPr lang="en-US" baseline="-25000" dirty="0" smtClean="0"/>
              <a:t>y</a:t>
            </a:r>
            <a:r>
              <a:rPr lang="en-US" dirty="0" smtClean="0"/>
              <a:t> = </a:t>
            </a:r>
            <a:r>
              <a:rPr lang="en-US" dirty="0" smtClean="0">
                <a:solidFill>
                  <a:srgbClr val="FF0000"/>
                </a:solidFill>
              </a:rPr>
              <a:t>0 + 1 = 1</a:t>
            </a:r>
          </a:p>
          <a:p>
            <a:pPr marL="0" indent="0" algn="ctr" fontAlgn="base">
              <a:buNone/>
            </a:pPr>
            <a:r>
              <a:rPr lang="en-US" dirty="0" err="1" smtClean="0"/>
              <a:t>Z</a:t>
            </a:r>
            <a:r>
              <a:rPr lang="en-US" baseline="-25000" dirty="0" err="1" smtClean="0"/>
              <a:t>new</a:t>
            </a:r>
            <a:r>
              <a:rPr lang="en-US" dirty="0"/>
              <a:t> = </a:t>
            </a:r>
            <a:r>
              <a:rPr lang="en-US" dirty="0" err="1"/>
              <a:t>Z</a:t>
            </a:r>
            <a:r>
              <a:rPr lang="en-US" baseline="-25000" dirty="0" err="1"/>
              <a:t>old</a:t>
            </a:r>
            <a:r>
              <a:rPr lang="en-US" dirty="0"/>
              <a:t> + </a:t>
            </a:r>
            <a:r>
              <a:rPr lang="en-US" dirty="0" err="1"/>
              <a:t>T</a:t>
            </a:r>
            <a:r>
              <a:rPr lang="en-US" baseline="-25000" dirty="0" err="1"/>
              <a:t>z</a:t>
            </a:r>
            <a:r>
              <a:rPr lang="en-US" dirty="0"/>
              <a:t> </a:t>
            </a:r>
            <a:r>
              <a:rPr lang="en-US" dirty="0">
                <a:solidFill>
                  <a:srgbClr val="FF0000"/>
                </a:solidFill>
              </a:rPr>
              <a:t>= 0 + 2 = 2</a:t>
            </a:r>
          </a:p>
          <a:p>
            <a:pPr marL="0" indent="0" algn="ctr" fontAlgn="base">
              <a:buNone/>
            </a:pPr>
            <a:r>
              <a:rPr lang="en-US" dirty="0"/>
              <a:t> </a:t>
            </a:r>
          </a:p>
          <a:p>
            <a:pPr fontAlgn="base"/>
            <a:r>
              <a:rPr lang="en-US" dirty="0"/>
              <a:t>Thus, New coordinates of </a:t>
            </a:r>
            <a:r>
              <a:rPr lang="en-US" dirty="0">
                <a:solidFill>
                  <a:srgbClr val="7030A0"/>
                </a:solidFill>
              </a:rPr>
              <a:t>C = (4, 1, 2).</a:t>
            </a:r>
          </a:p>
          <a:p>
            <a:endParaRPr lang="en-US" dirty="0"/>
          </a:p>
        </p:txBody>
      </p:sp>
    </p:spTree>
    <p:extLst>
      <p:ext uri="{BB962C8B-B14F-4D97-AF65-F5344CB8AC3E}">
        <p14:creationId xmlns:p14="http://schemas.microsoft.com/office/powerpoint/2010/main" val="765728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Unit 3 </a:t>
            </a:r>
            <a:endParaRPr lang="en-US" dirty="0"/>
          </a:p>
        </p:txBody>
      </p:sp>
      <p:sp>
        <p:nvSpPr>
          <p:cNvPr id="3" name="Content Placeholder 2"/>
          <p:cNvSpPr>
            <a:spLocks noGrp="1"/>
          </p:cNvSpPr>
          <p:nvPr>
            <p:ph sz="quarter" idx="1"/>
          </p:nvPr>
        </p:nvSpPr>
        <p:spPr/>
        <p:txBody>
          <a:bodyPr/>
          <a:lstStyle/>
          <a:p>
            <a:pPr marL="0" indent="0" algn="just">
              <a:buNone/>
            </a:pPr>
            <a:r>
              <a:rPr lang="en-US" b="1" dirty="0"/>
              <a:t>3-D Transformations: </a:t>
            </a:r>
            <a:r>
              <a:rPr lang="en-US" dirty="0"/>
              <a:t>Translation, Rotation and Scaling. </a:t>
            </a:r>
            <a:r>
              <a:rPr lang="en-US" b="1" dirty="0"/>
              <a:t>Parallel &amp; Perspective Projection</a:t>
            </a:r>
            <a:r>
              <a:rPr lang="en-US" dirty="0"/>
              <a:t>: Types of Parallel &amp; Perspective Projection, </a:t>
            </a:r>
            <a:r>
              <a:rPr lang="en-US" b="1" dirty="0"/>
              <a:t>Hidden Surface Elimination:</a:t>
            </a:r>
            <a:r>
              <a:rPr lang="en-US" dirty="0"/>
              <a:t> Depth Comparison, Back Face Detection Algorithm, Painter’s Algorithm, and Z-Buffer Algorithm. </a:t>
            </a:r>
          </a:p>
        </p:txBody>
      </p:sp>
    </p:spTree>
    <p:extLst>
      <p:ext uri="{BB962C8B-B14F-4D97-AF65-F5344CB8AC3E}">
        <p14:creationId xmlns:p14="http://schemas.microsoft.com/office/powerpoint/2010/main" val="514999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translation</a:t>
            </a:r>
          </a:p>
        </p:txBody>
      </p:sp>
      <p:sp>
        <p:nvSpPr>
          <p:cNvPr id="3" name="Content Placeholder 2"/>
          <p:cNvSpPr>
            <a:spLocks noGrp="1"/>
          </p:cNvSpPr>
          <p:nvPr>
            <p:ph sz="quarter" idx="1"/>
          </p:nvPr>
        </p:nvSpPr>
        <p:spPr/>
        <p:txBody>
          <a:bodyPr>
            <a:normAutofit lnSpcReduction="10000"/>
          </a:bodyPr>
          <a:lstStyle/>
          <a:p>
            <a:pPr fontAlgn="base"/>
            <a:r>
              <a:rPr lang="en-US" b="1" u="sng" dirty="0"/>
              <a:t>For Coordinates D(0, 0, 0)</a:t>
            </a:r>
            <a:endParaRPr lang="en-US" b="1" dirty="0"/>
          </a:p>
          <a:p>
            <a:pPr marL="0" indent="0" fontAlgn="base">
              <a:buNone/>
            </a:pPr>
            <a:r>
              <a:rPr lang="en-US" dirty="0"/>
              <a:t> old coordinates values are (</a:t>
            </a:r>
            <a:r>
              <a:rPr lang="en-US" dirty="0" err="1"/>
              <a:t>X</a:t>
            </a:r>
            <a:r>
              <a:rPr lang="en-US" baseline="-25000" dirty="0" err="1"/>
              <a:t>old</a:t>
            </a:r>
            <a:r>
              <a:rPr lang="en-US" dirty="0"/>
              <a:t>, </a:t>
            </a:r>
            <a:r>
              <a:rPr lang="en-US" dirty="0" err="1"/>
              <a:t>Y</a:t>
            </a:r>
            <a:r>
              <a:rPr lang="en-US" baseline="-25000" dirty="0" err="1"/>
              <a:t>old</a:t>
            </a:r>
            <a:r>
              <a:rPr lang="en-US" dirty="0"/>
              <a:t>, </a:t>
            </a:r>
            <a:r>
              <a:rPr lang="en-US" dirty="0" err="1"/>
              <a:t>Z</a:t>
            </a:r>
            <a:r>
              <a:rPr lang="en-US" baseline="-25000" dirty="0" err="1"/>
              <a:t>old</a:t>
            </a:r>
            <a:r>
              <a:rPr lang="en-US" dirty="0"/>
              <a:t>) = (</a:t>
            </a:r>
            <a:r>
              <a:rPr lang="en-US" dirty="0" smtClean="0"/>
              <a:t>0,0,0)</a:t>
            </a:r>
            <a:r>
              <a:rPr lang="en-US" dirty="0"/>
              <a:t> </a:t>
            </a:r>
          </a:p>
          <a:p>
            <a:pPr marL="0" indent="0" fontAlgn="base">
              <a:buNone/>
            </a:pPr>
            <a:endParaRPr lang="en-US" dirty="0"/>
          </a:p>
          <a:p>
            <a:pPr fontAlgn="base"/>
            <a:r>
              <a:rPr lang="en-US" dirty="0"/>
              <a:t>Let the new coordinates of D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marL="0" indent="0" fontAlgn="base">
              <a:buNone/>
            </a:pPr>
            <a:r>
              <a:rPr lang="en-US" dirty="0"/>
              <a:t> </a:t>
            </a:r>
          </a:p>
          <a:p>
            <a:pPr fontAlgn="base"/>
            <a:r>
              <a:rPr lang="en-US" dirty="0"/>
              <a:t>Applying the translation equations, we have-</a:t>
            </a:r>
          </a:p>
          <a:p>
            <a:pPr marL="0" indent="0" algn="ctr" fontAlgn="base">
              <a:buNone/>
            </a:pPr>
            <a:r>
              <a:rPr lang="en-US" dirty="0" err="1"/>
              <a:t>X</a:t>
            </a:r>
            <a:r>
              <a:rPr lang="en-US" baseline="-25000" dirty="0" err="1"/>
              <a:t>new</a:t>
            </a:r>
            <a:r>
              <a:rPr lang="en-US" dirty="0"/>
              <a:t> = </a:t>
            </a:r>
            <a:r>
              <a:rPr lang="en-US" dirty="0" err="1"/>
              <a:t>X</a:t>
            </a:r>
            <a:r>
              <a:rPr lang="en-US" baseline="-25000" dirty="0" err="1"/>
              <a:t>old</a:t>
            </a:r>
            <a:r>
              <a:rPr lang="en-US" dirty="0"/>
              <a:t> + </a:t>
            </a:r>
            <a:r>
              <a:rPr lang="en-US" dirty="0" err="1"/>
              <a:t>T</a:t>
            </a:r>
            <a:r>
              <a:rPr lang="en-US" baseline="-25000" dirty="0" err="1"/>
              <a:t>x</a:t>
            </a:r>
            <a:r>
              <a:rPr lang="en-US" dirty="0"/>
              <a:t> = </a:t>
            </a:r>
            <a:r>
              <a:rPr lang="en-US" dirty="0">
                <a:solidFill>
                  <a:srgbClr val="FF0000"/>
                </a:solidFill>
              </a:rPr>
              <a:t>0 + 1 = 1</a:t>
            </a:r>
          </a:p>
          <a:p>
            <a:pPr marL="0" indent="0" algn="ctr" fontAlgn="base">
              <a:buNone/>
            </a:pPr>
            <a:r>
              <a:rPr lang="en-US" dirty="0" err="1"/>
              <a:t>Y</a:t>
            </a:r>
            <a:r>
              <a:rPr lang="en-US" baseline="-25000" dirty="0" err="1"/>
              <a:t>new</a:t>
            </a:r>
            <a:r>
              <a:rPr lang="en-US" dirty="0"/>
              <a:t> = </a:t>
            </a:r>
            <a:r>
              <a:rPr lang="en-US" dirty="0" err="1"/>
              <a:t>Y</a:t>
            </a:r>
            <a:r>
              <a:rPr lang="en-US" baseline="-25000" dirty="0" err="1"/>
              <a:t>old</a:t>
            </a:r>
            <a:r>
              <a:rPr lang="en-US" dirty="0"/>
              <a:t> + T</a:t>
            </a:r>
            <a:r>
              <a:rPr lang="en-US" baseline="-25000" dirty="0"/>
              <a:t>y</a:t>
            </a:r>
            <a:r>
              <a:rPr lang="en-US" dirty="0"/>
              <a:t> </a:t>
            </a:r>
            <a:r>
              <a:rPr lang="en-US" dirty="0">
                <a:solidFill>
                  <a:srgbClr val="FF0000"/>
                </a:solidFill>
              </a:rPr>
              <a:t>= 0 + 1 = 1</a:t>
            </a:r>
          </a:p>
          <a:p>
            <a:pPr marL="0" indent="0" algn="ctr" fontAlgn="base">
              <a:buNone/>
            </a:pPr>
            <a:r>
              <a:rPr lang="en-US" dirty="0" err="1"/>
              <a:t>Z</a:t>
            </a:r>
            <a:r>
              <a:rPr lang="en-US" baseline="-25000" dirty="0" err="1"/>
              <a:t>new</a:t>
            </a:r>
            <a:r>
              <a:rPr lang="en-US" dirty="0"/>
              <a:t> = </a:t>
            </a:r>
            <a:r>
              <a:rPr lang="en-US" dirty="0" err="1"/>
              <a:t>Z</a:t>
            </a:r>
            <a:r>
              <a:rPr lang="en-US" baseline="-25000" dirty="0" err="1"/>
              <a:t>old</a:t>
            </a:r>
            <a:r>
              <a:rPr lang="en-US" dirty="0"/>
              <a:t> + </a:t>
            </a:r>
            <a:r>
              <a:rPr lang="en-US" dirty="0" err="1"/>
              <a:t>T</a:t>
            </a:r>
            <a:r>
              <a:rPr lang="en-US" baseline="-25000" dirty="0" err="1"/>
              <a:t>z</a:t>
            </a:r>
            <a:r>
              <a:rPr lang="en-US" dirty="0"/>
              <a:t> = </a:t>
            </a:r>
            <a:r>
              <a:rPr lang="en-US" dirty="0">
                <a:solidFill>
                  <a:srgbClr val="FF0000"/>
                </a:solidFill>
              </a:rPr>
              <a:t>0 + 2 = 2</a:t>
            </a:r>
          </a:p>
          <a:p>
            <a:pPr marL="0" indent="0" fontAlgn="base">
              <a:buNone/>
            </a:pPr>
            <a:r>
              <a:rPr lang="en-US" dirty="0"/>
              <a:t> </a:t>
            </a:r>
          </a:p>
          <a:p>
            <a:pPr fontAlgn="base"/>
            <a:r>
              <a:rPr lang="en-US" dirty="0"/>
              <a:t>Thus, New coordinates of </a:t>
            </a:r>
            <a:r>
              <a:rPr lang="en-US" dirty="0">
                <a:solidFill>
                  <a:srgbClr val="7030A0"/>
                </a:solidFill>
              </a:rPr>
              <a:t>D = (1, 1, 2).</a:t>
            </a:r>
          </a:p>
          <a:p>
            <a:endParaRPr lang="en-US" dirty="0"/>
          </a:p>
        </p:txBody>
      </p:sp>
    </p:spTree>
    <p:extLst>
      <p:ext uri="{BB962C8B-B14F-4D97-AF65-F5344CB8AC3E}">
        <p14:creationId xmlns:p14="http://schemas.microsoft.com/office/powerpoint/2010/main" val="765728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translation</a:t>
            </a:r>
          </a:p>
        </p:txBody>
      </p:sp>
      <p:sp>
        <p:nvSpPr>
          <p:cNvPr id="3" name="Content Placeholder 2"/>
          <p:cNvSpPr>
            <a:spLocks noGrp="1"/>
          </p:cNvSpPr>
          <p:nvPr>
            <p:ph sz="quarter" idx="1"/>
          </p:nvPr>
        </p:nvSpPr>
        <p:spPr>
          <a:xfrm>
            <a:off x="457200" y="1600200"/>
            <a:ext cx="8077200" cy="4873752"/>
          </a:xfrm>
        </p:spPr>
        <p:txBody>
          <a:bodyPr/>
          <a:lstStyle/>
          <a:p>
            <a:pPr marL="0" indent="0" fontAlgn="base">
              <a:buNone/>
            </a:pPr>
            <a:endParaRPr lang="en-US" sz="3600" dirty="0" smtClean="0">
              <a:solidFill>
                <a:srgbClr val="FF0000"/>
              </a:solidFill>
            </a:endParaRPr>
          </a:p>
          <a:p>
            <a:pPr marL="0" indent="0" algn="ctr" fontAlgn="base">
              <a:buNone/>
            </a:pPr>
            <a:r>
              <a:rPr lang="en-US" sz="3600" dirty="0" smtClean="0">
                <a:solidFill>
                  <a:srgbClr val="FF0000"/>
                </a:solidFill>
              </a:rPr>
              <a:t>Thus</a:t>
            </a:r>
            <a:r>
              <a:rPr lang="en-US" sz="3600" dirty="0">
                <a:solidFill>
                  <a:srgbClr val="FF0000"/>
                </a:solidFill>
              </a:rPr>
              <a:t>, New coordinates of the object </a:t>
            </a:r>
          </a:p>
          <a:p>
            <a:pPr marL="0" indent="0" algn="ctr" fontAlgn="base">
              <a:buNone/>
            </a:pPr>
            <a:endParaRPr lang="en-US" sz="3600" dirty="0" smtClean="0">
              <a:solidFill>
                <a:srgbClr val="FF0000"/>
              </a:solidFill>
            </a:endParaRPr>
          </a:p>
          <a:p>
            <a:pPr marL="0" indent="0" algn="ctr" fontAlgn="base">
              <a:buNone/>
            </a:pPr>
            <a:r>
              <a:rPr lang="en-US" sz="3600" dirty="0" smtClean="0">
                <a:solidFill>
                  <a:srgbClr val="FF0000"/>
                </a:solidFill>
              </a:rPr>
              <a:t>A </a:t>
            </a:r>
            <a:r>
              <a:rPr lang="en-US" sz="3600" dirty="0">
                <a:solidFill>
                  <a:srgbClr val="FF0000"/>
                </a:solidFill>
              </a:rPr>
              <a:t>(1, 4, 3), B(4, 4, 4), C(4, 1, 2), D(1, 1, 2).</a:t>
            </a:r>
          </a:p>
          <a:p>
            <a:pPr algn="ctr" fontAlgn="base"/>
            <a:endParaRPr lang="en-US" dirty="0"/>
          </a:p>
        </p:txBody>
      </p:sp>
    </p:spTree>
    <p:extLst>
      <p:ext uri="{BB962C8B-B14F-4D97-AF65-F5344CB8AC3E}">
        <p14:creationId xmlns:p14="http://schemas.microsoft.com/office/powerpoint/2010/main" val="10064903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 ROTATION</a:t>
            </a:r>
            <a:endParaRPr lang="en-US" dirty="0"/>
          </a:p>
        </p:txBody>
      </p:sp>
      <p:sp>
        <p:nvSpPr>
          <p:cNvPr id="3" name="Content Placeholder 2"/>
          <p:cNvSpPr>
            <a:spLocks noGrp="1"/>
          </p:cNvSpPr>
          <p:nvPr>
            <p:ph sz="quarter" idx="1"/>
          </p:nvPr>
        </p:nvSpPr>
        <p:spPr>
          <a:xfrm>
            <a:off x="457200" y="1600200"/>
            <a:ext cx="8229600" cy="4873752"/>
          </a:xfrm>
        </p:spPr>
        <p:txBody>
          <a:bodyPr/>
          <a:lstStyle/>
          <a:p>
            <a:pPr marL="0" indent="0" algn="just">
              <a:buNone/>
            </a:pPr>
            <a:r>
              <a:rPr lang="en-US" dirty="0"/>
              <a:t>3D Rotation is a process of rotating an object with respect to an angle in a three dimensional plane.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3124200"/>
            <a:ext cx="69363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6019800"/>
            <a:ext cx="6781800" cy="646331"/>
          </a:xfrm>
          <a:prstGeom prst="rect">
            <a:avLst/>
          </a:prstGeom>
          <a:noFill/>
        </p:spPr>
        <p:txBody>
          <a:bodyPr wrap="square" rtlCol="0">
            <a:spAutoFit/>
          </a:bodyPr>
          <a:lstStyle/>
          <a:p>
            <a:r>
              <a:rPr lang="en-US" dirty="0" smtClean="0">
                <a:solidFill>
                  <a:srgbClr val="FF0000"/>
                </a:solidFill>
              </a:rPr>
              <a:t>Positive rotation direction about the coordinate axes are counter clock wise</a:t>
            </a:r>
            <a:endParaRPr lang="en-US" dirty="0">
              <a:solidFill>
                <a:srgbClr val="FF0000"/>
              </a:solidFill>
            </a:endParaRPr>
          </a:p>
        </p:txBody>
      </p:sp>
    </p:spTree>
    <p:extLst>
      <p:ext uri="{BB962C8B-B14F-4D97-AF65-F5344CB8AC3E}">
        <p14:creationId xmlns:p14="http://schemas.microsoft.com/office/powerpoint/2010/main" val="4149294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ROTATION</a:t>
            </a:r>
          </a:p>
        </p:txBody>
      </p:sp>
      <p:sp>
        <p:nvSpPr>
          <p:cNvPr id="3" name="Content Placeholder 2"/>
          <p:cNvSpPr>
            <a:spLocks noGrp="1"/>
          </p:cNvSpPr>
          <p:nvPr>
            <p:ph sz="quarter" idx="1"/>
          </p:nvPr>
        </p:nvSpPr>
        <p:spPr>
          <a:xfrm>
            <a:off x="457200" y="1600200"/>
            <a:ext cx="8001000" cy="4873752"/>
          </a:xfrm>
        </p:spPr>
        <p:txBody>
          <a:bodyPr>
            <a:normAutofit/>
          </a:bodyPr>
          <a:lstStyle/>
          <a:p>
            <a:pPr marL="0" indent="0" fontAlgn="base">
              <a:buNone/>
            </a:pPr>
            <a:r>
              <a:rPr lang="en-US" dirty="0"/>
              <a:t>Consider a point object O has to be rotated from one angle to another in a 3D plane.</a:t>
            </a:r>
          </a:p>
          <a:p>
            <a:pPr fontAlgn="base"/>
            <a:endParaRPr lang="en-US" dirty="0"/>
          </a:p>
          <a:p>
            <a:pPr marL="0" indent="0" fontAlgn="base">
              <a:buNone/>
            </a:pPr>
            <a:r>
              <a:rPr lang="en-US" dirty="0"/>
              <a:t>Let-</a:t>
            </a:r>
          </a:p>
          <a:p>
            <a:pPr fontAlgn="base"/>
            <a:r>
              <a:rPr lang="en-US" dirty="0"/>
              <a:t>Initial coordinates of the object O = (</a:t>
            </a:r>
            <a:r>
              <a:rPr lang="en-US" dirty="0" err="1"/>
              <a:t>X</a:t>
            </a:r>
            <a:r>
              <a:rPr lang="en-US" baseline="-25000" dirty="0" err="1"/>
              <a:t>old</a:t>
            </a:r>
            <a:r>
              <a:rPr lang="en-US" dirty="0"/>
              <a:t>, </a:t>
            </a:r>
            <a:r>
              <a:rPr lang="en-US" dirty="0" err="1"/>
              <a:t>Y</a:t>
            </a:r>
            <a:r>
              <a:rPr lang="en-US" baseline="-25000" dirty="0" err="1"/>
              <a:t>old</a:t>
            </a:r>
            <a:r>
              <a:rPr lang="en-US" dirty="0"/>
              <a:t>, </a:t>
            </a:r>
            <a:r>
              <a:rPr lang="en-US" dirty="0" err="1"/>
              <a:t>Z</a:t>
            </a:r>
            <a:r>
              <a:rPr lang="en-US" baseline="-25000" dirty="0" err="1"/>
              <a:t>old</a:t>
            </a:r>
            <a:r>
              <a:rPr lang="en-US" dirty="0"/>
              <a:t>)</a:t>
            </a:r>
          </a:p>
          <a:p>
            <a:pPr fontAlgn="base"/>
            <a:r>
              <a:rPr lang="en-US" dirty="0"/>
              <a:t>Initial angle of the object O with respect to origin = Φ</a:t>
            </a:r>
          </a:p>
          <a:p>
            <a:pPr fontAlgn="base"/>
            <a:r>
              <a:rPr lang="en-US" dirty="0"/>
              <a:t>Rotation angle = θ</a:t>
            </a:r>
          </a:p>
          <a:p>
            <a:pPr fontAlgn="base"/>
            <a:r>
              <a:rPr lang="en-US" dirty="0"/>
              <a:t>New coordinates of the object O after rotation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marL="0" indent="0" fontAlgn="base">
              <a:buNone/>
            </a:pPr>
            <a:endParaRPr lang="en-US" dirty="0"/>
          </a:p>
          <a:p>
            <a:endParaRPr lang="en-US" dirty="0"/>
          </a:p>
        </p:txBody>
      </p:sp>
    </p:spTree>
    <p:extLst>
      <p:ext uri="{BB962C8B-B14F-4D97-AF65-F5344CB8AC3E}">
        <p14:creationId xmlns:p14="http://schemas.microsoft.com/office/powerpoint/2010/main" val="11701119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ROTATION</a:t>
            </a:r>
          </a:p>
        </p:txBody>
      </p:sp>
      <p:sp>
        <p:nvSpPr>
          <p:cNvPr id="3" name="Content Placeholder 2"/>
          <p:cNvSpPr>
            <a:spLocks noGrp="1"/>
          </p:cNvSpPr>
          <p:nvPr>
            <p:ph sz="quarter" idx="1"/>
          </p:nvPr>
        </p:nvSpPr>
        <p:spPr/>
        <p:txBody>
          <a:bodyPr/>
          <a:lstStyle/>
          <a:p>
            <a:pPr fontAlgn="base"/>
            <a:r>
              <a:rPr lang="en-US" dirty="0"/>
              <a:t>In 3 dimensions, there are 3 possible types of rotation-</a:t>
            </a:r>
          </a:p>
          <a:p>
            <a:pPr marL="0" indent="0" algn="ctr" fontAlgn="base">
              <a:buNone/>
            </a:pPr>
            <a:r>
              <a:rPr lang="en-US" dirty="0"/>
              <a:t>X-axis Rotation</a:t>
            </a:r>
          </a:p>
          <a:p>
            <a:pPr marL="0" indent="0" algn="ctr" fontAlgn="base">
              <a:buNone/>
            </a:pPr>
            <a:r>
              <a:rPr lang="en-US" dirty="0"/>
              <a:t>Y-axis Rotation</a:t>
            </a:r>
          </a:p>
          <a:p>
            <a:pPr marL="0" indent="0" algn="ctr" fontAlgn="base">
              <a:buNone/>
            </a:pPr>
            <a:r>
              <a:rPr lang="en-US" dirty="0"/>
              <a:t>Z-axis Rotation</a:t>
            </a:r>
          </a:p>
          <a:p>
            <a:pPr fontAlgn="base"/>
            <a:endParaRPr lang="en-US" dirty="0"/>
          </a:p>
          <a:p>
            <a:endParaRPr lang="en-US" dirty="0"/>
          </a:p>
        </p:txBody>
      </p:sp>
    </p:spTree>
    <p:extLst>
      <p:ext uri="{BB962C8B-B14F-4D97-AF65-F5344CB8AC3E}">
        <p14:creationId xmlns:p14="http://schemas.microsoft.com/office/powerpoint/2010/main" val="1170111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ROTATION</a:t>
            </a:r>
          </a:p>
        </p:txBody>
      </p:sp>
      <p:sp>
        <p:nvSpPr>
          <p:cNvPr id="3" name="Content Placeholder 2"/>
          <p:cNvSpPr>
            <a:spLocks noGrp="1"/>
          </p:cNvSpPr>
          <p:nvPr>
            <p:ph sz="quarter" idx="1"/>
          </p:nvPr>
        </p:nvSpPr>
        <p:spPr/>
        <p:txBody>
          <a:bodyPr/>
          <a:lstStyle/>
          <a:p>
            <a:pPr fontAlgn="base"/>
            <a:r>
              <a:rPr lang="en-US" b="1" u="sng" dirty="0"/>
              <a:t>For X-Axis </a:t>
            </a:r>
            <a:r>
              <a:rPr lang="en-US" b="1" u="sng" dirty="0" smtClean="0"/>
              <a:t>Rotation-</a:t>
            </a:r>
            <a:endParaRPr lang="en-US" dirty="0"/>
          </a:p>
          <a:p>
            <a:pPr marL="0" indent="0" algn="ctr" fontAlgn="base">
              <a:buNone/>
            </a:pPr>
            <a:r>
              <a:rPr lang="en-US" dirty="0" err="1" smtClean="0"/>
              <a:t>X</a:t>
            </a:r>
            <a:r>
              <a:rPr lang="en-US" baseline="-25000" dirty="0" err="1" smtClean="0"/>
              <a:t>new</a:t>
            </a:r>
            <a:r>
              <a:rPr lang="en-US" dirty="0"/>
              <a:t> = </a:t>
            </a:r>
            <a:r>
              <a:rPr lang="en-US" dirty="0" err="1"/>
              <a:t>X</a:t>
            </a:r>
            <a:r>
              <a:rPr lang="en-US" baseline="-25000" dirty="0" err="1"/>
              <a:t>old</a:t>
            </a:r>
            <a:endParaRPr lang="en-US" dirty="0"/>
          </a:p>
          <a:p>
            <a:pPr marL="0" indent="0" algn="ctr" fontAlgn="base">
              <a:buNone/>
            </a:pPr>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cosθ</a:t>
            </a:r>
            <a:r>
              <a:rPr lang="en-US" dirty="0"/>
              <a:t> – </a:t>
            </a:r>
            <a:r>
              <a:rPr lang="en-US" dirty="0" err="1"/>
              <a:t>Z</a:t>
            </a:r>
            <a:r>
              <a:rPr lang="en-US" baseline="-25000" dirty="0" err="1"/>
              <a:t>old</a:t>
            </a:r>
            <a:r>
              <a:rPr lang="en-US" dirty="0"/>
              <a:t> x </a:t>
            </a:r>
            <a:r>
              <a:rPr lang="en-US" dirty="0" err="1"/>
              <a:t>sinθ</a:t>
            </a:r>
            <a:endParaRPr lang="en-US" dirty="0"/>
          </a:p>
          <a:p>
            <a:pPr marL="0" indent="0" algn="ctr" fontAlgn="base">
              <a:buNone/>
            </a:pPr>
            <a:r>
              <a:rPr lang="en-US" dirty="0" err="1"/>
              <a:t>Z</a:t>
            </a:r>
            <a:r>
              <a:rPr lang="en-US" baseline="-25000" dirty="0" err="1"/>
              <a:t>new</a:t>
            </a:r>
            <a:r>
              <a:rPr lang="en-US" dirty="0"/>
              <a:t> = </a:t>
            </a:r>
            <a:r>
              <a:rPr lang="en-US" dirty="0" err="1"/>
              <a:t>Y</a:t>
            </a:r>
            <a:r>
              <a:rPr lang="en-US" baseline="-25000" dirty="0" err="1"/>
              <a:t>old</a:t>
            </a:r>
            <a:r>
              <a:rPr lang="en-US" dirty="0"/>
              <a:t> x </a:t>
            </a:r>
            <a:r>
              <a:rPr lang="en-US" dirty="0" err="1"/>
              <a:t>sinθ</a:t>
            </a:r>
            <a:r>
              <a:rPr lang="en-US" dirty="0"/>
              <a:t> + </a:t>
            </a:r>
            <a:r>
              <a:rPr lang="en-US" dirty="0" err="1"/>
              <a:t>Z</a:t>
            </a:r>
            <a:r>
              <a:rPr lang="en-US" baseline="-25000" dirty="0" err="1"/>
              <a:t>old</a:t>
            </a:r>
            <a:r>
              <a:rPr lang="en-US" dirty="0"/>
              <a:t> x </a:t>
            </a:r>
            <a:r>
              <a:rPr lang="en-US" dirty="0" err="1"/>
              <a:t>cosθ</a:t>
            </a:r>
            <a:endParaRPr lang="en-US" dirty="0"/>
          </a:p>
          <a:p>
            <a:pPr fontAlgn="base"/>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810000"/>
            <a:ext cx="611505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1119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ROTATION</a:t>
            </a:r>
          </a:p>
        </p:txBody>
      </p:sp>
      <p:sp>
        <p:nvSpPr>
          <p:cNvPr id="3" name="Content Placeholder 2"/>
          <p:cNvSpPr>
            <a:spLocks noGrp="1"/>
          </p:cNvSpPr>
          <p:nvPr>
            <p:ph sz="quarter" idx="1"/>
          </p:nvPr>
        </p:nvSpPr>
        <p:spPr/>
        <p:txBody>
          <a:bodyPr>
            <a:normAutofit/>
          </a:bodyPr>
          <a:lstStyle/>
          <a:p>
            <a:pPr fontAlgn="base"/>
            <a:r>
              <a:rPr lang="en-US" b="1" u="sng" dirty="0"/>
              <a:t>For Y-Axis </a:t>
            </a:r>
            <a:r>
              <a:rPr lang="en-US" b="1" u="sng" dirty="0" smtClean="0"/>
              <a:t>Rotation-</a:t>
            </a:r>
            <a:endParaRPr lang="en-US" dirty="0"/>
          </a:p>
          <a:p>
            <a:pPr algn="ctr" fontAlgn="base"/>
            <a:r>
              <a:rPr lang="en-US" dirty="0" err="1" smtClean="0"/>
              <a:t>X</a:t>
            </a:r>
            <a:r>
              <a:rPr lang="en-US" baseline="-25000" dirty="0" err="1" smtClean="0"/>
              <a:t>new</a:t>
            </a:r>
            <a:r>
              <a:rPr lang="en-US" dirty="0"/>
              <a:t> = </a:t>
            </a:r>
            <a:r>
              <a:rPr lang="en-US" dirty="0" err="1"/>
              <a:t>Z</a:t>
            </a:r>
            <a:r>
              <a:rPr lang="en-US" baseline="-25000" dirty="0" err="1"/>
              <a:t>old</a:t>
            </a:r>
            <a:r>
              <a:rPr lang="en-US" dirty="0"/>
              <a:t> x </a:t>
            </a:r>
            <a:r>
              <a:rPr lang="en-US" dirty="0" err="1"/>
              <a:t>sinθ</a:t>
            </a:r>
            <a:r>
              <a:rPr lang="en-US" dirty="0"/>
              <a:t> + </a:t>
            </a:r>
            <a:r>
              <a:rPr lang="en-US" dirty="0" err="1"/>
              <a:t>X</a:t>
            </a:r>
            <a:r>
              <a:rPr lang="en-US" baseline="-25000" dirty="0" err="1"/>
              <a:t>old</a:t>
            </a:r>
            <a:r>
              <a:rPr lang="en-US" dirty="0"/>
              <a:t> x </a:t>
            </a:r>
            <a:r>
              <a:rPr lang="en-US" dirty="0" err="1"/>
              <a:t>cosθ</a:t>
            </a:r>
            <a:endParaRPr lang="en-US" dirty="0"/>
          </a:p>
          <a:p>
            <a:pPr algn="ctr" fontAlgn="base"/>
            <a:r>
              <a:rPr lang="en-US" dirty="0" err="1"/>
              <a:t>Y</a:t>
            </a:r>
            <a:r>
              <a:rPr lang="en-US" baseline="-25000" dirty="0" err="1"/>
              <a:t>new</a:t>
            </a:r>
            <a:r>
              <a:rPr lang="en-US" dirty="0"/>
              <a:t> = </a:t>
            </a:r>
            <a:r>
              <a:rPr lang="en-US" dirty="0" err="1"/>
              <a:t>Y</a:t>
            </a:r>
            <a:r>
              <a:rPr lang="en-US" baseline="-25000" dirty="0" err="1"/>
              <a:t>old</a:t>
            </a:r>
            <a:endParaRPr lang="en-US" dirty="0"/>
          </a:p>
          <a:p>
            <a:pPr algn="ctr" fontAlgn="base"/>
            <a:r>
              <a:rPr lang="en-US" dirty="0" err="1"/>
              <a:t>Z</a:t>
            </a:r>
            <a:r>
              <a:rPr lang="en-US" baseline="-25000" dirty="0" err="1"/>
              <a:t>new</a:t>
            </a:r>
            <a:r>
              <a:rPr lang="en-US" dirty="0"/>
              <a:t> = </a:t>
            </a:r>
            <a:r>
              <a:rPr lang="en-US" dirty="0" err="1"/>
              <a:t>Z</a:t>
            </a:r>
            <a:r>
              <a:rPr lang="en-US" baseline="-25000" dirty="0" err="1" smtClean="0"/>
              <a:t>old</a:t>
            </a:r>
            <a:r>
              <a:rPr lang="en-US" dirty="0"/>
              <a:t> x </a:t>
            </a:r>
            <a:r>
              <a:rPr lang="en-US" dirty="0" err="1"/>
              <a:t>cosθ</a:t>
            </a:r>
            <a:r>
              <a:rPr lang="en-US" dirty="0"/>
              <a:t> – </a:t>
            </a:r>
            <a:r>
              <a:rPr lang="en-US" dirty="0" err="1"/>
              <a:t>X</a:t>
            </a:r>
            <a:r>
              <a:rPr lang="en-US" baseline="-25000" dirty="0" err="1"/>
              <a:t>old</a:t>
            </a:r>
            <a:r>
              <a:rPr lang="en-US" dirty="0"/>
              <a:t> x </a:t>
            </a:r>
            <a:r>
              <a:rPr lang="en-US" dirty="0" err="1"/>
              <a:t>sinθ</a:t>
            </a:r>
            <a:endParaRPr lang="en-US" dirty="0"/>
          </a:p>
          <a:p>
            <a:pPr marL="0" indent="0" fontAlgn="base">
              <a:buNone/>
            </a:pPr>
            <a:endParaRPr lang="en-US" dirty="0"/>
          </a:p>
          <a:p>
            <a:pPr marL="0" indent="0">
              <a:buNone/>
            </a:pPr>
            <a:r>
              <a:rPr lang="en-US" dirty="0"/>
              <a:t/>
            </a:r>
            <a:br>
              <a:rPr lang="en-US" dirty="0"/>
            </a:b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668485"/>
            <a:ext cx="612457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1119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ROTATION</a:t>
            </a:r>
          </a:p>
        </p:txBody>
      </p:sp>
      <p:sp>
        <p:nvSpPr>
          <p:cNvPr id="3" name="Content Placeholder 2"/>
          <p:cNvSpPr>
            <a:spLocks noGrp="1"/>
          </p:cNvSpPr>
          <p:nvPr>
            <p:ph sz="quarter" idx="1"/>
          </p:nvPr>
        </p:nvSpPr>
        <p:spPr/>
        <p:txBody>
          <a:bodyPr>
            <a:normAutofit/>
          </a:bodyPr>
          <a:lstStyle/>
          <a:p>
            <a:pPr fontAlgn="base"/>
            <a:r>
              <a:rPr lang="en-US" b="1" u="sng" dirty="0"/>
              <a:t>For Z-Axis Rotation-</a:t>
            </a:r>
            <a:endParaRPr lang="en-US" b="1" dirty="0"/>
          </a:p>
          <a:p>
            <a:pPr fontAlgn="base"/>
            <a:endParaRPr lang="en-US" dirty="0"/>
          </a:p>
          <a:p>
            <a:pPr algn="ctr" fontAlgn="base"/>
            <a:r>
              <a:rPr lang="en-US" dirty="0" err="1" smtClean="0"/>
              <a:t>X</a:t>
            </a:r>
            <a:r>
              <a:rPr lang="en-US" baseline="-25000" dirty="0" err="1" smtClean="0"/>
              <a:t>new</a:t>
            </a:r>
            <a:r>
              <a:rPr lang="en-US" dirty="0"/>
              <a:t> = </a:t>
            </a:r>
            <a:r>
              <a:rPr lang="en-US" dirty="0" err="1"/>
              <a:t>X</a:t>
            </a:r>
            <a:r>
              <a:rPr lang="en-US" baseline="-25000" dirty="0" err="1"/>
              <a:t>old</a:t>
            </a:r>
            <a:r>
              <a:rPr lang="en-US" dirty="0"/>
              <a:t> x </a:t>
            </a:r>
            <a:r>
              <a:rPr lang="en-US" dirty="0" err="1"/>
              <a:t>cosθ</a:t>
            </a:r>
            <a:r>
              <a:rPr lang="en-US" dirty="0"/>
              <a:t> – </a:t>
            </a:r>
            <a:r>
              <a:rPr lang="en-US" dirty="0" err="1"/>
              <a:t>Y</a:t>
            </a:r>
            <a:r>
              <a:rPr lang="en-US" baseline="-25000" dirty="0" err="1"/>
              <a:t>old</a:t>
            </a:r>
            <a:r>
              <a:rPr lang="en-US" dirty="0"/>
              <a:t> x </a:t>
            </a:r>
            <a:r>
              <a:rPr lang="en-US" dirty="0" err="1"/>
              <a:t>sinθ</a:t>
            </a:r>
            <a:endParaRPr lang="en-US" dirty="0"/>
          </a:p>
          <a:p>
            <a:pPr algn="ctr" fontAlgn="base"/>
            <a:r>
              <a:rPr lang="en-US" dirty="0" err="1"/>
              <a:t>Y</a:t>
            </a:r>
            <a:r>
              <a:rPr lang="en-US" baseline="-25000" dirty="0" err="1"/>
              <a:t>new</a:t>
            </a:r>
            <a:r>
              <a:rPr lang="en-US" dirty="0"/>
              <a:t> = </a:t>
            </a:r>
            <a:r>
              <a:rPr lang="en-US" dirty="0" err="1"/>
              <a:t>X</a:t>
            </a:r>
            <a:r>
              <a:rPr lang="en-US" baseline="-25000" dirty="0" err="1"/>
              <a:t>old</a:t>
            </a:r>
            <a:r>
              <a:rPr lang="en-US" dirty="0"/>
              <a:t> x </a:t>
            </a:r>
            <a:r>
              <a:rPr lang="en-US" dirty="0" err="1"/>
              <a:t>sinθ</a:t>
            </a:r>
            <a:r>
              <a:rPr lang="en-US" dirty="0"/>
              <a:t> + </a:t>
            </a:r>
            <a:r>
              <a:rPr lang="en-US" dirty="0" err="1"/>
              <a:t>Y</a:t>
            </a:r>
            <a:r>
              <a:rPr lang="en-US" baseline="-25000" dirty="0" err="1"/>
              <a:t>old</a:t>
            </a:r>
            <a:r>
              <a:rPr lang="en-US" dirty="0"/>
              <a:t> x </a:t>
            </a:r>
            <a:r>
              <a:rPr lang="en-US" dirty="0" err="1"/>
              <a:t>cosθ</a:t>
            </a:r>
            <a:endParaRPr lang="en-US" dirty="0"/>
          </a:p>
          <a:p>
            <a:pPr algn="ctr" fontAlgn="base"/>
            <a:r>
              <a:rPr lang="en-US" dirty="0" err="1"/>
              <a:t>Z</a:t>
            </a:r>
            <a:r>
              <a:rPr lang="en-US" baseline="-25000" dirty="0" err="1"/>
              <a:t>new</a:t>
            </a:r>
            <a:r>
              <a:rPr lang="en-US" dirty="0"/>
              <a:t> = </a:t>
            </a:r>
            <a:r>
              <a:rPr lang="en-US" dirty="0" err="1"/>
              <a:t>Z</a:t>
            </a:r>
            <a:r>
              <a:rPr lang="en-US" baseline="-25000" dirty="0" err="1"/>
              <a:t>old</a:t>
            </a:r>
            <a:endParaRPr lang="en-US" dirty="0"/>
          </a:p>
          <a:p>
            <a:pPr fontAlgn="base"/>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962400"/>
            <a:ext cx="611505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1119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ROTATION</a:t>
            </a:r>
          </a:p>
        </p:txBody>
      </p:sp>
      <p:sp>
        <p:nvSpPr>
          <p:cNvPr id="3" name="Content Placeholder 2"/>
          <p:cNvSpPr>
            <a:spLocks noGrp="1"/>
          </p:cNvSpPr>
          <p:nvPr>
            <p:ph sz="quarter" idx="1"/>
          </p:nvPr>
        </p:nvSpPr>
        <p:spPr/>
        <p:txBody>
          <a:bodyPr/>
          <a:lstStyle/>
          <a:p>
            <a:pPr marL="0" indent="0">
              <a:buNone/>
            </a:pPr>
            <a:r>
              <a:rPr lang="en-US" dirty="0"/>
              <a:t>Given a homogeneous point (1, 2, 3). Apply rotation 90 degree towards X, Y and Z axis and find out the new coordinate points</a:t>
            </a:r>
            <a:r>
              <a:rPr lang="en-US" dirty="0" smtClean="0"/>
              <a:t>.</a:t>
            </a:r>
          </a:p>
          <a:p>
            <a:endParaRPr lang="en-US" dirty="0"/>
          </a:p>
          <a:p>
            <a:pPr marL="0" indent="0">
              <a:buNone/>
            </a:pPr>
            <a:r>
              <a:rPr lang="en-US" b="1" dirty="0" smtClean="0"/>
              <a:t>Solution</a:t>
            </a:r>
          </a:p>
          <a:p>
            <a:pPr marL="0" indent="0" fontAlgn="base">
              <a:buNone/>
            </a:pPr>
            <a:r>
              <a:rPr lang="en-US" dirty="0"/>
              <a:t>Given-</a:t>
            </a:r>
          </a:p>
          <a:p>
            <a:pPr fontAlgn="base"/>
            <a:r>
              <a:rPr lang="en-US" dirty="0"/>
              <a:t>Old coordinates = (</a:t>
            </a:r>
            <a:r>
              <a:rPr lang="en-US" dirty="0" err="1"/>
              <a:t>X</a:t>
            </a:r>
            <a:r>
              <a:rPr lang="en-US" baseline="-25000" dirty="0" err="1"/>
              <a:t>old</a:t>
            </a:r>
            <a:r>
              <a:rPr lang="en-US" dirty="0"/>
              <a:t>, </a:t>
            </a:r>
            <a:r>
              <a:rPr lang="en-US" dirty="0" err="1"/>
              <a:t>Y</a:t>
            </a:r>
            <a:r>
              <a:rPr lang="en-US" baseline="-25000" dirty="0" err="1"/>
              <a:t>old</a:t>
            </a:r>
            <a:r>
              <a:rPr lang="en-US" dirty="0"/>
              <a:t>, </a:t>
            </a:r>
            <a:r>
              <a:rPr lang="en-US" dirty="0" err="1"/>
              <a:t>Z</a:t>
            </a:r>
            <a:r>
              <a:rPr lang="en-US" baseline="-25000" dirty="0" err="1"/>
              <a:t>old</a:t>
            </a:r>
            <a:r>
              <a:rPr lang="en-US" dirty="0"/>
              <a:t>) = (1, 2, 3)</a:t>
            </a:r>
          </a:p>
          <a:p>
            <a:pPr fontAlgn="base"/>
            <a:r>
              <a:rPr lang="en-US" dirty="0"/>
              <a:t>Rotation angle = θ = 90º</a:t>
            </a:r>
          </a:p>
          <a:p>
            <a:endParaRPr lang="en-US" dirty="0"/>
          </a:p>
        </p:txBody>
      </p:sp>
    </p:spTree>
    <p:extLst>
      <p:ext uri="{BB962C8B-B14F-4D97-AF65-F5344CB8AC3E}">
        <p14:creationId xmlns:p14="http://schemas.microsoft.com/office/powerpoint/2010/main" val="11701119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b="1" u="sng" dirty="0" smtClean="0"/>
              <a:t/>
            </a:r>
            <a:br>
              <a:rPr lang="en-US" b="1" u="sng" dirty="0" smtClean="0"/>
            </a:br>
            <a:r>
              <a:rPr lang="en-US" b="1" u="sng" dirty="0" smtClean="0"/>
              <a:t>for x axis rotation</a:t>
            </a:r>
            <a:endParaRPr lang="en-US" dirty="0"/>
          </a:p>
        </p:txBody>
      </p:sp>
      <p:sp>
        <p:nvSpPr>
          <p:cNvPr id="3" name="Content Placeholder 2"/>
          <p:cNvSpPr>
            <a:spLocks noGrp="1"/>
          </p:cNvSpPr>
          <p:nvPr>
            <p:ph sz="quarter" idx="1"/>
          </p:nvPr>
        </p:nvSpPr>
        <p:spPr/>
        <p:txBody>
          <a:bodyPr/>
          <a:lstStyle/>
          <a:p>
            <a:pPr fontAlgn="base"/>
            <a:r>
              <a:rPr lang="en-US" dirty="0"/>
              <a:t>Let the new coordinates after rotation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marL="0" indent="0" fontAlgn="base">
              <a:buNone/>
            </a:pPr>
            <a:endParaRPr lang="en-US" dirty="0"/>
          </a:p>
          <a:p>
            <a:pPr fontAlgn="base"/>
            <a:r>
              <a:rPr lang="en-US" dirty="0"/>
              <a:t>Applying the rotation equations, we have-</a:t>
            </a:r>
          </a:p>
          <a:p>
            <a:pPr marL="0" indent="0" algn="ctr" fontAlgn="base">
              <a:buNone/>
            </a:pPr>
            <a:r>
              <a:rPr lang="en-US" dirty="0" err="1"/>
              <a:t>X</a:t>
            </a:r>
            <a:r>
              <a:rPr lang="en-US" baseline="-25000" dirty="0" err="1"/>
              <a:t>new</a:t>
            </a:r>
            <a:r>
              <a:rPr lang="en-US" dirty="0"/>
              <a:t> = </a:t>
            </a:r>
            <a:r>
              <a:rPr lang="en-US" dirty="0" err="1"/>
              <a:t>X</a:t>
            </a:r>
            <a:r>
              <a:rPr lang="en-US" baseline="-25000" dirty="0" err="1"/>
              <a:t>old</a:t>
            </a:r>
            <a:r>
              <a:rPr lang="en-US" dirty="0"/>
              <a:t> </a:t>
            </a:r>
            <a:r>
              <a:rPr lang="en-US" dirty="0">
                <a:solidFill>
                  <a:srgbClr val="FF0000"/>
                </a:solidFill>
              </a:rPr>
              <a:t>= 1</a:t>
            </a:r>
          </a:p>
          <a:p>
            <a:pPr marL="0" indent="0" algn="ctr" fontAlgn="base">
              <a:buNone/>
            </a:pPr>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cosθ</a:t>
            </a:r>
            <a:r>
              <a:rPr lang="en-US" dirty="0"/>
              <a:t> – </a:t>
            </a:r>
            <a:r>
              <a:rPr lang="en-US" dirty="0" err="1"/>
              <a:t>Z</a:t>
            </a:r>
            <a:r>
              <a:rPr lang="en-US" baseline="-25000" dirty="0" err="1"/>
              <a:t>old</a:t>
            </a:r>
            <a:r>
              <a:rPr lang="en-US" dirty="0"/>
              <a:t> x </a:t>
            </a:r>
            <a:r>
              <a:rPr lang="en-US" dirty="0" err="1"/>
              <a:t>sinθ</a:t>
            </a:r>
            <a:r>
              <a:rPr lang="en-US" dirty="0"/>
              <a:t> = </a:t>
            </a:r>
            <a:r>
              <a:rPr lang="en-US" dirty="0">
                <a:solidFill>
                  <a:srgbClr val="FF0000"/>
                </a:solidFill>
              </a:rPr>
              <a:t>2 x cos90° – 3 x sin90° = 2 x 0 – 3 x 1 = -3</a:t>
            </a:r>
          </a:p>
          <a:p>
            <a:pPr algn="ctr" fontAlgn="base"/>
            <a:r>
              <a:rPr lang="en-US" dirty="0" err="1"/>
              <a:t>Z</a:t>
            </a:r>
            <a:r>
              <a:rPr lang="en-US" baseline="-25000" dirty="0" err="1"/>
              <a:t>new</a:t>
            </a:r>
            <a:r>
              <a:rPr lang="en-US" dirty="0"/>
              <a:t> = </a:t>
            </a:r>
            <a:r>
              <a:rPr lang="en-US" dirty="0" err="1"/>
              <a:t>Y</a:t>
            </a:r>
            <a:r>
              <a:rPr lang="en-US" baseline="-25000" dirty="0" err="1"/>
              <a:t>old</a:t>
            </a:r>
            <a:r>
              <a:rPr lang="en-US" dirty="0"/>
              <a:t> x </a:t>
            </a:r>
            <a:r>
              <a:rPr lang="en-US" dirty="0" err="1"/>
              <a:t>sinθ</a:t>
            </a:r>
            <a:r>
              <a:rPr lang="en-US" dirty="0"/>
              <a:t> + </a:t>
            </a:r>
            <a:r>
              <a:rPr lang="en-US" dirty="0" err="1"/>
              <a:t>Z</a:t>
            </a:r>
            <a:r>
              <a:rPr lang="en-US" baseline="-25000" dirty="0" err="1"/>
              <a:t>old</a:t>
            </a:r>
            <a:r>
              <a:rPr lang="en-US" dirty="0"/>
              <a:t> x </a:t>
            </a:r>
            <a:r>
              <a:rPr lang="en-US" dirty="0" err="1"/>
              <a:t>cosθ</a:t>
            </a:r>
            <a:r>
              <a:rPr lang="en-US" dirty="0"/>
              <a:t> = </a:t>
            </a:r>
            <a:r>
              <a:rPr lang="en-US" dirty="0">
                <a:solidFill>
                  <a:srgbClr val="FF0000"/>
                </a:solidFill>
              </a:rPr>
              <a:t>2 x sin90° + 3 x cos90° = 2 x 1 + 3 x 0 = 2</a:t>
            </a:r>
          </a:p>
          <a:p>
            <a:pPr marL="0" indent="0" fontAlgn="base">
              <a:buNone/>
            </a:pPr>
            <a:endParaRPr lang="en-US" dirty="0"/>
          </a:p>
          <a:p>
            <a:pPr fontAlgn="base"/>
            <a:r>
              <a:rPr lang="en-US" dirty="0"/>
              <a:t>Thus, New coordinates after rotation </a:t>
            </a:r>
            <a:r>
              <a:rPr lang="en-US" dirty="0">
                <a:solidFill>
                  <a:srgbClr val="7030A0"/>
                </a:solidFill>
              </a:rPr>
              <a:t>= (1, -3, 2).</a:t>
            </a:r>
          </a:p>
          <a:p>
            <a:endParaRPr lang="en-US" dirty="0"/>
          </a:p>
        </p:txBody>
      </p:sp>
    </p:spTree>
    <p:extLst>
      <p:ext uri="{BB962C8B-B14F-4D97-AF65-F5344CB8AC3E}">
        <p14:creationId xmlns:p14="http://schemas.microsoft.com/office/powerpoint/2010/main" val="13639846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 transformation</a:t>
            </a:r>
            <a:endParaRPr lang="en-US" dirty="0"/>
          </a:p>
        </p:txBody>
      </p:sp>
      <p:sp>
        <p:nvSpPr>
          <p:cNvPr id="3" name="Content Placeholder 2"/>
          <p:cNvSpPr>
            <a:spLocks noGrp="1"/>
          </p:cNvSpPr>
          <p:nvPr>
            <p:ph sz="quarter" idx="1"/>
          </p:nvPr>
        </p:nvSpPr>
        <p:spPr/>
        <p:txBody>
          <a:bodyPr/>
          <a:lstStyle/>
          <a:p>
            <a:pPr algn="just"/>
            <a:r>
              <a:rPr lang="en-US" dirty="0"/>
              <a:t>3-D Transformation is the process of manipulating the view of a three-D object with respect to its original position by modifying its physical attributes through various methods of transformation.</a:t>
            </a:r>
          </a:p>
          <a:p>
            <a:pPr algn="just"/>
            <a:r>
              <a:rPr lang="en-US" dirty="0"/>
              <a:t>3D Transformations in Computer Graphics can be generated by extending 2D Transformation. We can include z coordinate along with x and y coordinate. Also, We can use 3D Transformation to change the size, shape, position, or orientation of an object</a:t>
            </a:r>
          </a:p>
        </p:txBody>
      </p:sp>
    </p:spTree>
    <p:extLst>
      <p:ext uri="{BB962C8B-B14F-4D97-AF65-F5344CB8AC3E}">
        <p14:creationId xmlns:p14="http://schemas.microsoft.com/office/powerpoint/2010/main" val="20609425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y axis rotation</a:t>
            </a:r>
            <a:endParaRPr lang="en-US" dirty="0"/>
          </a:p>
        </p:txBody>
      </p:sp>
      <p:sp>
        <p:nvSpPr>
          <p:cNvPr id="3" name="Content Placeholder 2"/>
          <p:cNvSpPr>
            <a:spLocks noGrp="1"/>
          </p:cNvSpPr>
          <p:nvPr>
            <p:ph sz="quarter" idx="1"/>
          </p:nvPr>
        </p:nvSpPr>
        <p:spPr>
          <a:xfrm>
            <a:off x="457200" y="1600200"/>
            <a:ext cx="8001000" cy="4873752"/>
          </a:xfrm>
        </p:spPr>
        <p:txBody>
          <a:bodyPr/>
          <a:lstStyle/>
          <a:p>
            <a:pPr fontAlgn="base"/>
            <a:r>
              <a:rPr lang="en-US" dirty="0"/>
              <a:t>Let the new coordinates after rotation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marL="0" indent="0" fontAlgn="base">
              <a:buNone/>
            </a:pPr>
            <a:endParaRPr lang="en-US" dirty="0"/>
          </a:p>
          <a:p>
            <a:pPr fontAlgn="base"/>
            <a:r>
              <a:rPr lang="en-US" dirty="0"/>
              <a:t>Applying the rotation equations, we have-</a:t>
            </a:r>
          </a:p>
          <a:p>
            <a:pPr marL="0" indent="0" algn="ctr" fontAlgn="base">
              <a:buNone/>
            </a:pPr>
            <a:r>
              <a:rPr lang="en-US" dirty="0" smtClean="0"/>
              <a:t>  </a:t>
            </a:r>
            <a:r>
              <a:rPr lang="en-US" dirty="0" err="1" smtClean="0"/>
              <a:t>X</a:t>
            </a:r>
            <a:r>
              <a:rPr lang="en-US" baseline="-25000" dirty="0" err="1" smtClean="0"/>
              <a:t>new</a:t>
            </a:r>
            <a:r>
              <a:rPr lang="en-US" dirty="0"/>
              <a:t> = </a:t>
            </a:r>
            <a:r>
              <a:rPr lang="en-US" dirty="0" err="1"/>
              <a:t>Z</a:t>
            </a:r>
            <a:r>
              <a:rPr lang="en-US" baseline="-25000" dirty="0" err="1"/>
              <a:t>old</a:t>
            </a:r>
            <a:r>
              <a:rPr lang="en-US" dirty="0"/>
              <a:t> x </a:t>
            </a:r>
            <a:r>
              <a:rPr lang="en-US" dirty="0" err="1"/>
              <a:t>sinθ</a:t>
            </a:r>
            <a:r>
              <a:rPr lang="en-US" dirty="0"/>
              <a:t> + </a:t>
            </a:r>
            <a:r>
              <a:rPr lang="en-US" dirty="0" err="1"/>
              <a:t>X</a:t>
            </a:r>
            <a:r>
              <a:rPr lang="en-US" baseline="-25000" dirty="0" err="1"/>
              <a:t>old</a:t>
            </a:r>
            <a:r>
              <a:rPr lang="en-US" dirty="0"/>
              <a:t> x </a:t>
            </a:r>
            <a:r>
              <a:rPr lang="en-US" dirty="0" err="1"/>
              <a:t>cosθ</a:t>
            </a:r>
            <a:r>
              <a:rPr lang="en-US" dirty="0"/>
              <a:t> </a:t>
            </a:r>
            <a:r>
              <a:rPr lang="en-US" dirty="0">
                <a:solidFill>
                  <a:srgbClr val="FF0000"/>
                </a:solidFill>
              </a:rPr>
              <a:t>= 3 x sin90° + 1 x cos90° = 3 x 1 + 1 x 0 = 3</a:t>
            </a:r>
          </a:p>
          <a:p>
            <a:pPr marL="0" indent="0" algn="ctr" fontAlgn="base">
              <a:buNone/>
            </a:pPr>
            <a:r>
              <a:rPr lang="en-US" dirty="0" err="1"/>
              <a:t>Y</a:t>
            </a:r>
            <a:r>
              <a:rPr lang="en-US" baseline="-25000" dirty="0" err="1"/>
              <a:t>new</a:t>
            </a:r>
            <a:r>
              <a:rPr lang="en-US" dirty="0"/>
              <a:t> = </a:t>
            </a:r>
            <a:r>
              <a:rPr lang="en-US" dirty="0" err="1"/>
              <a:t>Y</a:t>
            </a:r>
            <a:r>
              <a:rPr lang="en-US" baseline="-25000" dirty="0" err="1"/>
              <a:t>old</a:t>
            </a:r>
            <a:r>
              <a:rPr lang="en-US" dirty="0"/>
              <a:t> </a:t>
            </a:r>
            <a:r>
              <a:rPr lang="en-US" dirty="0">
                <a:solidFill>
                  <a:srgbClr val="FF0000"/>
                </a:solidFill>
              </a:rPr>
              <a:t>= 2</a:t>
            </a:r>
          </a:p>
          <a:p>
            <a:pPr marL="0" indent="0" algn="ctr" fontAlgn="base">
              <a:buNone/>
            </a:pPr>
            <a:r>
              <a:rPr lang="en-US" dirty="0" smtClean="0"/>
              <a:t> </a:t>
            </a:r>
            <a:r>
              <a:rPr lang="en-US" dirty="0" err="1" smtClean="0"/>
              <a:t>Z</a:t>
            </a:r>
            <a:r>
              <a:rPr lang="en-US" baseline="-25000" dirty="0" err="1" smtClean="0"/>
              <a:t>new</a:t>
            </a:r>
            <a:r>
              <a:rPr lang="en-US" dirty="0"/>
              <a:t> = </a:t>
            </a:r>
            <a:r>
              <a:rPr lang="en-US" dirty="0" err="1"/>
              <a:t>Z</a:t>
            </a:r>
            <a:r>
              <a:rPr lang="en-US" baseline="-25000" dirty="0" err="1" smtClean="0"/>
              <a:t>old</a:t>
            </a:r>
            <a:r>
              <a:rPr lang="en-US" dirty="0"/>
              <a:t> x </a:t>
            </a:r>
            <a:r>
              <a:rPr lang="en-US" dirty="0" err="1"/>
              <a:t>cosθ</a:t>
            </a:r>
            <a:r>
              <a:rPr lang="en-US" dirty="0"/>
              <a:t> – </a:t>
            </a:r>
            <a:r>
              <a:rPr lang="en-US" dirty="0" err="1"/>
              <a:t>X</a:t>
            </a:r>
            <a:r>
              <a:rPr lang="en-US" baseline="-25000" dirty="0" err="1"/>
              <a:t>old</a:t>
            </a:r>
            <a:r>
              <a:rPr lang="en-US" dirty="0"/>
              <a:t> x </a:t>
            </a:r>
            <a:r>
              <a:rPr lang="en-US" dirty="0" err="1"/>
              <a:t>sinθ</a:t>
            </a:r>
            <a:r>
              <a:rPr lang="en-US" dirty="0"/>
              <a:t> = </a:t>
            </a:r>
            <a:r>
              <a:rPr lang="en-US" dirty="0">
                <a:solidFill>
                  <a:srgbClr val="FF0000"/>
                </a:solidFill>
              </a:rPr>
              <a:t>2 x cos90° – 1 x sin90° = 2 x 0 – 1 x 1 = -1</a:t>
            </a:r>
          </a:p>
          <a:p>
            <a:pPr marL="0" indent="0" fontAlgn="base">
              <a:buNone/>
            </a:pPr>
            <a:endParaRPr lang="en-US" dirty="0"/>
          </a:p>
          <a:p>
            <a:pPr fontAlgn="base"/>
            <a:r>
              <a:rPr lang="en-US" dirty="0"/>
              <a:t>Thus, New coordinates after rotation </a:t>
            </a:r>
            <a:r>
              <a:rPr lang="en-US" dirty="0">
                <a:solidFill>
                  <a:srgbClr val="7030A0"/>
                </a:solidFill>
              </a:rPr>
              <a:t>= (3, 2, -1).</a:t>
            </a:r>
          </a:p>
          <a:p>
            <a:endParaRPr lang="en-US" dirty="0"/>
          </a:p>
        </p:txBody>
      </p:sp>
    </p:spTree>
    <p:extLst>
      <p:ext uri="{BB962C8B-B14F-4D97-AF65-F5344CB8AC3E}">
        <p14:creationId xmlns:p14="http://schemas.microsoft.com/office/powerpoint/2010/main" val="18246398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z axis rotation</a:t>
            </a:r>
            <a:endParaRPr lang="en-US" dirty="0"/>
          </a:p>
        </p:txBody>
      </p:sp>
      <p:sp>
        <p:nvSpPr>
          <p:cNvPr id="3" name="Content Placeholder 2"/>
          <p:cNvSpPr>
            <a:spLocks noGrp="1"/>
          </p:cNvSpPr>
          <p:nvPr>
            <p:ph sz="quarter" idx="1"/>
          </p:nvPr>
        </p:nvSpPr>
        <p:spPr>
          <a:xfrm>
            <a:off x="152400" y="1600200"/>
            <a:ext cx="8763000" cy="4873752"/>
          </a:xfrm>
        </p:spPr>
        <p:txBody>
          <a:bodyPr/>
          <a:lstStyle/>
          <a:p>
            <a:pPr fontAlgn="base"/>
            <a:r>
              <a:rPr lang="en-US" dirty="0"/>
              <a:t>Let the new coordinates after rotation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marL="0" indent="0" fontAlgn="base">
              <a:buNone/>
            </a:pPr>
            <a:r>
              <a:rPr lang="en-US" dirty="0"/>
              <a:t> </a:t>
            </a:r>
          </a:p>
          <a:p>
            <a:pPr fontAlgn="base"/>
            <a:r>
              <a:rPr lang="en-US" dirty="0"/>
              <a:t>Applying the rotation equations, we have-</a:t>
            </a:r>
          </a:p>
          <a:p>
            <a:pPr marL="0" indent="0" algn="ctr" fontAlgn="base">
              <a:buNone/>
            </a:pPr>
            <a:r>
              <a:rPr lang="en-US" dirty="0" smtClean="0"/>
              <a:t>  </a:t>
            </a:r>
            <a:r>
              <a:rPr lang="en-US" dirty="0" err="1" smtClean="0"/>
              <a:t>X</a:t>
            </a:r>
            <a:r>
              <a:rPr lang="en-US" baseline="-25000" dirty="0" err="1" smtClean="0"/>
              <a:t>new</a:t>
            </a:r>
            <a:r>
              <a:rPr lang="en-US" dirty="0"/>
              <a:t> = </a:t>
            </a:r>
            <a:r>
              <a:rPr lang="en-US" dirty="0" err="1"/>
              <a:t>X</a:t>
            </a:r>
            <a:r>
              <a:rPr lang="en-US" baseline="-25000" dirty="0" err="1"/>
              <a:t>old</a:t>
            </a:r>
            <a:r>
              <a:rPr lang="en-US" dirty="0"/>
              <a:t> x </a:t>
            </a:r>
            <a:r>
              <a:rPr lang="en-US" dirty="0" err="1"/>
              <a:t>cos</a:t>
            </a:r>
            <a:r>
              <a:rPr lang="el-GR" dirty="0"/>
              <a:t>θ – </a:t>
            </a:r>
            <a:r>
              <a:rPr lang="en-US" dirty="0" err="1"/>
              <a:t>Y</a:t>
            </a:r>
            <a:r>
              <a:rPr lang="en-US" baseline="-25000" dirty="0" err="1"/>
              <a:t>old</a:t>
            </a:r>
            <a:r>
              <a:rPr lang="en-US" dirty="0"/>
              <a:t> x sin</a:t>
            </a:r>
            <a:r>
              <a:rPr lang="el-GR" dirty="0"/>
              <a:t>θ </a:t>
            </a:r>
            <a:r>
              <a:rPr lang="el-GR" dirty="0">
                <a:solidFill>
                  <a:srgbClr val="FF0000"/>
                </a:solidFill>
              </a:rPr>
              <a:t>= 1 </a:t>
            </a:r>
            <a:r>
              <a:rPr lang="en-US" dirty="0">
                <a:solidFill>
                  <a:srgbClr val="FF0000"/>
                </a:solidFill>
              </a:rPr>
              <a:t>x cos90° – 2 x sin90° = 1 x 0 – 2 x 1 = -2</a:t>
            </a:r>
          </a:p>
          <a:p>
            <a:pPr algn="ctr" fontAlgn="base"/>
            <a:r>
              <a:rPr lang="en-US" dirty="0" err="1"/>
              <a:t>Y</a:t>
            </a:r>
            <a:r>
              <a:rPr lang="en-US" baseline="-25000" dirty="0" err="1"/>
              <a:t>new</a:t>
            </a:r>
            <a:r>
              <a:rPr lang="en-US" dirty="0"/>
              <a:t> = </a:t>
            </a:r>
            <a:r>
              <a:rPr lang="en-US" dirty="0" err="1"/>
              <a:t>X</a:t>
            </a:r>
            <a:r>
              <a:rPr lang="en-US" baseline="-25000" dirty="0" err="1"/>
              <a:t>old</a:t>
            </a:r>
            <a:r>
              <a:rPr lang="en-US" dirty="0"/>
              <a:t> x sin</a:t>
            </a:r>
            <a:r>
              <a:rPr lang="el-GR" dirty="0"/>
              <a:t>θ + </a:t>
            </a:r>
            <a:r>
              <a:rPr lang="en-US" dirty="0" err="1"/>
              <a:t>Y</a:t>
            </a:r>
            <a:r>
              <a:rPr lang="en-US" baseline="-25000" dirty="0" err="1"/>
              <a:t>old</a:t>
            </a:r>
            <a:r>
              <a:rPr lang="en-US" dirty="0"/>
              <a:t> x </a:t>
            </a:r>
            <a:r>
              <a:rPr lang="en-US" dirty="0" err="1"/>
              <a:t>cos</a:t>
            </a:r>
            <a:r>
              <a:rPr lang="el-GR" dirty="0"/>
              <a:t>θ = </a:t>
            </a:r>
            <a:r>
              <a:rPr lang="el-GR" dirty="0">
                <a:solidFill>
                  <a:srgbClr val="FF0000"/>
                </a:solidFill>
              </a:rPr>
              <a:t>1 </a:t>
            </a:r>
            <a:r>
              <a:rPr lang="en-US" dirty="0">
                <a:solidFill>
                  <a:srgbClr val="FF0000"/>
                </a:solidFill>
              </a:rPr>
              <a:t>x sin90° + 2 x cos90° = 1 x 1 + 2 x 0 = 1</a:t>
            </a:r>
          </a:p>
          <a:p>
            <a:pPr marL="0" indent="0" algn="ctr" fontAlgn="base">
              <a:buNone/>
            </a:pPr>
            <a:r>
              <a:rPr lang="en-US" dirty="0" err="1"/>
              <a:t>Z</a:t>
            </a:r>
            <a:r>
              <a:rPr lang="en-US" baseline="-25000" dirty="0" err="1"/>
              <a:t>new</a:t>
            </a:r>
            <a:r>
              <a:rPr lang="en-US" dirty="0"/>
              <a:t> = </a:t>
            </a:r>
            <a:r>
              <a:rPr lang="en-US" dirty="0" err="1"/>
              <a:t>Z</a:t>
            </a:r>
            <a:r>
              <a:rPr lang="en-US" baseline="-25000" dirty="0" err="1"/>
              <a:t>old</a:t>
            </a:r>
            <a:r>
              <a:rPr lang="en-US" dirty="0"/>
              <a:t> </a:t>
            </a:r>
            <a:r>
              <a:rPr lang="en-US" dirty="0">
                <a:solidFill>
                  <a:srgbClr val="FF0000"/>
                </a:solidFill>
              </a:rPr>
              <a:t>= 3</a:t>
            </a:r>
          </a:p>
          <a:p>
            <a:pPr fontAlgn="base"/>
            <a:endParaRPr lang="en-US" dirty="0" smtClean="0"/>
          </a:p>
          <a:p>
            <a:pPr marL="0" indent="0" fontAlgn="base">
              <a:buNone/>
            </a:pPr>
            <a:r>
              <a:rPr lang="en-US" dirty="0"/>
              <a:t>Thus, New coordinates after rotation = </a:t>
            </a:r>
            <a:r>
              <a:rPr lang="en-US" dirty="0">
                <a:solidFill>
                  <a:srgbClr val="7030A0"/>
                </a:solidFill>
              </a:rPr>
              <a:t>(-2, 1, 3).</a:t>
            </a:r>
          </a:p>
        </p:txBody>
      </p:sp>
    </p:spTree>
    <p:extLst>
      <p:ext uri="{BB962C8B-B14F-4D97-AF65-F5344CB8AC3E}">
        <p14:creationId xmlns:p14="http://schemas.microsoft.com/office/powerpoint/2010/main" val="3486891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 scaling</a:t>
            </a:r>
            <a:endParaRPr lang="en-US" dirty="0"/>
          </a:p>
        </p:txBody>
      </p:sp>
      <p:sp>
        <p:nvSpPr>
          <p:cNvPr id="3" name="Content Placeholder 2"/>
          <p:cNvSpPr>
            <a:spLocks noGrp="1"/>
          </p:cNvSpPr>
          <p:nvPr>
            <p:ph sz="quarter" idx="1"/>
          </p:nvPr>
        </p:nvSpPr>
        <p:spPr>
          <a:xfrm>
            <a:off x="457200" y="1447800"/>
            <a:ext cx="8001000" cy="5026152"/>
          </a:xfrm>
        </p:spPr>
        <p:txBody>
          <a:bodyPr>
            <a:normAutofit/>
          </a:bodyPr>
          <a:lstStyle/>
          <a:p>
            <a:pPr marL="0" indent="0">
              <a:buNone/>
            </a:pPr>
            <a:r>
              <a:rPr lang="en-US" dirty="0" smtClean="0"/>
              <a:t>In </a:t>
            </a:r>
            <a:r>
              <a:rPr lang="en-US" dirty="0"/>
              <a:t>computer graphics, scaling is a process of </a:t>
            </a:r>
            <a:r>
              <a:rPr lang="en-US" dirty="0" smtClean="0"/>
              <a:t>modifying </a:t>
            </a:r>
            <a:r>
              <a:rPr lang="en-US" dirty="0"/>
              <a:t>or altering the size of </a:t>
            </a:r>
            <a:r>
              <a:rPr lang="en-US" dirty="0" smtClean="0"/>
              <a:t>objects.</a:t>
            </a:r>
          </a:p>
          <a:p>
            <a:pPr fontAlgn="base"/>
            <a:r>
              <a:rPr lang="en-US" dirty="0"/>
              <a:t>Scaling may be used to increase or reduce the size of object.</a:t>
            </a:r>
          </a:p>
          <a:p>
            <a:pPr fontAlgn="base"/>
            <a:r>
              <a:rPr lang="en-US" dirty="0"/>
              <a:t>Scaling subjects the coordinate points of the original object to change.</a:t>
            </a:r>
          </a:p>
          <a:p>
            <a:pPr fontAlgn="base"/>
            <a:r>
              <a:rPr lang="en-US" dirty="0"/>
              <a:t>Scaling factor determines whether the object size is to be increased or reduced.</a:t>
            </a:r>
          </a:p>
          <a:p>
            <a:pPr fontAlgn="base"/>
            <a:r>
              <a:rPr lang="en-US" dirty="0"/>
              <a:t>If scaling factor &gt; 1, then the object size is increased.</a:t>
            </a:r>
          </a:p>
          <a:p>
            <a:pPr fontAlgn="base"/>
            <a:r>
              <a:rPr lang="en-US" dirty="0"/>
              <a:t>If scaling factor &lt; 1, then the object size is reduced.</a:t>
            </a:r>
          </a:p>
          <a:p>
            <a:pPr marL="0" indent="0" fontAlgn="base">
              <a:buNone/>
            </a:pPr>
            <a:endParaRPr lang="en-US" dirty="0"/>
          </a:p>
        </p:txBody>
      </p:sp>
    </p:spTree>
    <p:extLst>
      <p:ext uri="{BB962C8B-B14F-4D97-AF65-F5344CB8AC3E}">
        <p14:creationId xmlns:p14="http://schemas.microsoft.com/office/powerpoint/2010/main" val="3486891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scaling</a:t>
            </a:r>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295400" y="1676400"/>
            <a:ext cx="5638800" cy="457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3373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scaling</a:t>
            </a:r>
          </a:p>
        </p:txBody>
      </p:sp>
      <p:sp>
        <p:nvSpPr>
          <p:cNvPr id="3" name="Content Placeholder 2"/>
          <p:cNvSpPr>
            <a:spLocks noGrp="1"/>
          </p:cNvSpPr>
          <p:nvPr>
            <p:ph sz="quarter" idx="1"/>
          </p:nvPr>
        </p:nvSpPr>
        <p:spPr/>
        <p:txBody>
          <a:bodyPr/>
          <a:lstStyle/>
          <a:p>
            <a:pPr fontAlgn="base"/>
            <a:r>
              <a:rPr lang="en-US" dirty="0"/>
              <a:t>Consider a point object O has to be scaled in a 3D plane.</a:t>
            </a:r>
          </a:p>
          <a:p>
            <a:pPr marL="0" indent="0" fontAlgn="base">
              <a:buNone/>
            </a:pPr>
            <a:endParaRPr lang="en-US" dirty="0"/>
          </a:p>
          <a:p>
            <a:pPr marL="0" indent="0" fontAlgn="base">
              <a:buNone/>
            </a:pPr>
            <a:r>
              <a:rPr lang="en-US" dirty="0"/>
              <a:t>Let-</a:t>
            </a:r>
          </a:p>
          <a:p>
            <a:pPr fontAlgn="base"/>
            <a:r>
              <a:rPr lang="en-US" dirty="0"/>
              <a:t>Initial coordinates of the object O = (</a:t>
            </a:r>
            <a:r>
              <a:rPr lang="en-US" dirty="0" err="1"/>
              <a:t>X</a:t>
            </a:r>
            <a:r>
              <a:rPr lang="en-US" baseline="-25000" dirty="0" err="1"/>
              <a:t>old</a:t>
            </a:r>
            <a:r>
              <a:rPr lang="en-US" dirty="0"/>
              <a:t>, </a:t>
            </a:r>
            <a:r>
              <a:rPr lang="en-US" dirty="0" err="1"/>
              <a:t>Y</a:t>
            </a:r>
            <a:r>
              <a:rPr lang="en-US" baseline="-25000" dirty="0" err="1"/>
              <a:t>old</a:t>
            </a:r>
            <a:r>
              <a:rPr lang="en-US" dirty="0" err="1"/>
              <a:t>,Z</a:t>
            </a:r>
            <a:r>
              <a:rPr lang="en-US" baseline="-25000" dirty="0" err="1"/>
              <a:t>old</a:t>
            </a:r>
            <a:r>
              <a:rPr lang="en-US" dirty="0"/>
              <a:t>)</a:t>
            </a:r>
          </a:p>
          <a:p>
            <a:pPr fontAlgn="base"/>
            <a:r>
              <a:rPr lang="en-US" dirty="0"/>
              <a:t>Scaling factor for X-axis = </a:t>
            </a:r>
            <a:r>
              <a:rPr lang="en-US" dirty="0" err="1"/>
              <a:t>S</a:t>
            </a:r>
            <a:r>
              <a:rPr lang="en-US" baseline="-25000" dirty="0" err="1"/>
              <a:t>x</a:t>
            </a:r>
            <a:endParaRPr lang="en-US" dirty="0"/>
          </a:p>
          <a:p>
            <a:pPr fontAlgn="base"/>
            <a:r>
              <a:rPr lang="en-US" dirty="0"/>
              <a:t>Scaling factor for Y-axis = </a:t>
            </a:r>
            <a:r>
              <a:rPr lang="en-US" dirty="0" err="1"/>
              <a:t>S</a:t>
            </a:r>
            <a:r>
              <a:rPr lang="en-US" baseline="-25000" dirty="0" err="1"/>
              <a:t>y</a:t>
            </a:r>
            <a:endParaRPr lang="en-US" dirty="0"/>
          </a:p>
          <a:p>
            <a:pPr fontAlgn="base"/>
            <a:r>
              <a:rPr lang="en-US" dirty="0"/>
              <a:t>Scaling factor for Z-axis = </a:t>
            </a:r>
            <a:r>
              <a:rPr lang="en-US" dirty="0" err="1"/>
              <a:t>S</a:t>
            </a:r>
            <a:r>
              <a:rPr lang="en-US" baseline="-25000" dirty="0" err="1"/>
              <a:t>z</a:t>
            </a:r>
            <a:endParaRPr lang="en-US" dirty="0"/>
          </a:p>
          <a:p>
            <a:pPr fontAlgn="base"/>
            <a:r>
              <a:rPr lang="en-US" dirty="0"/>
              <a:t>New coordinates of the object O after scaling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marL="0" indent="0" fontAlgn="base">
              <a:buNone/>
            </a:pPr>
            <a:endParaRPr lang="en-US" dirty="0"/>
          </a:p>
          <a:p>
            <a:endParaRPr lang="en-US" dirty="0"/>
          </a:p>
        </p:txBody>
      </p:sp>
    </p:spTree>
    <p:extLst>
      <p:ext uri="{BB962C8B-B14F-4D97-AF65-F5344CB8AC3E}">
        <p14:creationId xmlns:p14="http://schemas.microsoft.com/office/powerpoint/2010/main" val="34868914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d scaling</a:t>
            </a:r>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6759416" cy="315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99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d scaling</a:t>
            </a:r>
          </a:p>
        </p:txBody>
      </p:sp>
      <p:sp>
        <p:nvSpPr>
          <p:cNvPr id="3" name="Content Placeholder 2"/>
          <p:cNvSpPr>
            <a:spLocks noGrp="1"/>
          </p:cNvSpPr>
          <p:nvPr>
            <p:ph sz="quarter" idx="1"/>
          </p:nvPr>
        </p:nvSpPr>
        <p:spPr>
          <a:xfrm>
            <a:off x="457200" y="1600200"/>
            <a:ext cx="8305800" cy="4873752"/>
          </a:xfrm>
        </p:spPr>
        <p:txBody>
          <a:bodyPr>
            <a:normAutofit/>
          </a:bodyPr>
          <a:lstStyle/>
          <a:p>
            <a:pPr marL="0" indent="0" algn="just">
              <a:buNone/>
            </a:pPr>
            <a:r>
              <a:rPr lang="en-US" dirty="0"/>
              <a:t>Given a 3D object with coordinate points A(0, 3, 3), B(3, 3, 6), C(3, 0, 1), D(0, 0, 0). Apply the scaling parameter 2 towards X axis, 3 towards Y axis and 3 towards Z axis and obtain the new coordinates of the object</a:t>
            </a:r>
            <a:r>
              <a:rPr lang="en-US" dirty="0" smtClean="0"/>
              <a:t>.</a:t>
            </a:r>
          </a:p>
          <a:p>
            <a:pPr algn="just"/>
            <a:endParaRPr lang="en-US" dirty="0"/>
          </a:p>
          <a:p>
            <a:pPr marL="0" indent="0" algn="just" fontAlgn="base">
              <a:buNone/>
            </a:pPr>
            <a:r>
              <a:rPr lang="en-US" dirty="0"/>
              <a:t>Old coordinates of the object = A (0, 3, 3), B(3, 3, 6), C(3, 0, 1), D(0, 0, 0)</a:t>
            </a:r>
          </a:p>
          <a:p>
            <a:pPr algn="just" fontAlgn="base"/>
            <a:r>
              <a:rPr lang="en-US" dirty="0"/>
              <a:t>Scaling factor along X axis = 2</a:t>
            </a:r>
          </a:p>
          <a:p>
            <a:pPr algn="just" fontAlgn="base"/>
            <a:r>
              <a:rPr lang="en-US" dirty="0"/>
              <a:t>Scaling factor along Y axis = 3</a:t>
            </a:r>
          </a:p>
          <a:p>
            <a:pPr algn="just" fontAlgn="base"/>
            <a:r>
              <a:rPr lang="en-US" dirty="0"/>
              <a:t>Scaling factor along Z axis = 3</a:t>
            </a:r>
          </a:p>
          <a:p>
            <a:pPr marL="0" indent="0" algn="just" fontAlgn="base">
              <a:buNone/>
            </a:pPr>
            <a:r>
              <a:rPr lang="en-US" dirty="0"/>
              <a:t> </a:t>
            </a:r>
          </a:p>
          <a:p>
            <a:pPr marL="0" indent="0" algn="just">
              <a:buNone/>
            </a:pPr>
            <a:endParaRPr lang="en-US" dirty="0"/>
          </a:p>
        </p:txBody>
      </p:sp>
    </p:spTree>
    <p:extLst>
      <p:ext uri="{BB962C8B-B14F-4D97-AF65-F5344CB8AC3E}">
        <p14:creationId xmlns:p14="http://schemas.microsoft.com/office/powerpoint/2010/main" val="15889194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For Coordinates A(0, 3, 3)</a:t>
            </a:r>
            <a:r>
              <a:rPr lang="en-US" b="1" dirty="0"/>
              <a:t/>
            </a:r>
            <a:br>
              <a:rPr lang="en-US" b="1" dirty="0"/>
            </a:br>
            <a:endParaRPr lang="en-US" dirty="0"/>
          </a:p>
        </p:txBody>
      </p:sp>
      <p:sp>
        <p:nvSpPr>
          <p:cNvPr id="3" name="Content Placeholder 2"/>
          <p:cNvSpPr>
            <a:spLocks noGrp="1"/>
          </p:cNvSpPr>
          <p:nvPr>
            <p:ph sz="quarter" idx="1"/>
          </p:nvPr>
        </p:nvSpPr>
        <p:spPr/>
        <p:txBody>
          <a:bodyPr/>
          <a:lstStyle/>
          <a:p>
            <a:pPr fontAlgn="base"/>
            <a:r>
              <a:rPr lang="en-US" dirty="0"/>
              <a:t>Let the new coordinates of A after scaling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0 x 2 = 0</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3 x 3 = 9</a:t>
            </a:r>
          </a:p>
          <a:p>
            <a:pPr fontAlgn="base"/>
            <a:r>
              <a:rPr lang="en-US" dirty="0" err="1"/>
              <a:t>Z</a:t>
            </a:r>
            <a:r>
              <a:rPr lang="en-US" baseline="-25000" dirty="0" err="1"/>
              <a:t>new</a:t>
            </a:r>
            <a:r>
              <a:rPr lang="en-US" dirty="0"/>
              <a:t> = </a:t>
            </a:r>
            <a:r>
              <a:rPr lang="en-US" dirty="0" err="1"/>
              <a:t>Z</a:t>
            </a:r>
            <a:r>
              <a:rPr lang="en-US" baseline="-25000" dirty="0" err="1"/>
              <a:t>old</a:t>
            </a:r>
            <a:r>
              <a:rPr lang="en-US" dirty="0"/>
              <a:t> x </a:t>
            </a:r>
            <a:r>
              <a:rPr lang="en-US" dirty="0" err="1"/>
              <a:t>S</a:t>
            </a:r>
            <a:r>
              <a:rPr lang="en-US" baseline="-25000" dirty="0" err="1"/>
              <a:t>z</a:t>
            </a:r>
            <a:r>
              <a:rPr lang="en-US" dirty="0"/>
              <a:t> = 3 x 3 = 9</a:t>
            </a:r>
          </a:p>
          <a:p>
            <a:pPr fontAlgn="base"/>
            <a:r>
              <a:rPr lang="en-US" dirty="0"/>
              <a:t> </a:t>
            </a:r>
          </a:p>
          <a:p>
            <a:pPr fontAlgn="base"/>
            <a:r>
              <a:rPr lang="en-US" dirty="0"/>
              <a:t>Thus, New coordinates of corner A after scaling = (0, 9, 9).</a:t>
            </a:r>
          </a:p>
          <a:p>
            <a:pPr marL="0" indent="0">
              <a:buNone/>
            </a:pPr>
            <a:endParaRPr lang="en-US" dirty="0"/>
          </a:p>
        </p:txBody>
      </p:sp>
    </p:spTree>
    <p:extLst>
      <p:ext uri="{BB962C8B-B14F-4D97-AF65-F5344CB8AC3E}">
        <p14:creationId xmlns:p14="http://schemas.microsoft.com/office/powerpoint/2010/main" val="7715730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For Coordinates B(3, 3, 6)</a:t>
            </a:r>
            <a:r>
              <a:rPr lang="en-US" b="1" dirty="0"/>
              <a:t/>
            </a:r>
            <a:br>
              <a:rPr lang="en-US" b="1" dirty="0"/>
            </a:br>
            <a:endParaRPr lang="en-US" dirty="0"/>
          </a:p>
        </p:txBody>
      </p:sp>
      <p:sp>
        <p:nvSpPr>
          <p:cNvPr id="3" name="Content Placeholder 2"/>
          <p:cNvSpPr>
            <a:spLocks noGrp="1"/>
          </p:cNvSpPr>
          <p:nvPr>
            <p:ph sz="quarter" idx="1"/>
          </p:nvPr>
        </p:nvSpPr>
        <p:spPr/>
        <p:txBody>
          <a:bodyPr/>
          <a:lstStyle/>
          <a:p>
            <a:pPr fontAlgn="base"/>
            <a:r>
              <a:rPr lang="en-US" dirty="0"/>
              <a:t>Let the new coordinates of B after scaling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fontAlgn="base"/>
            <a:r>
              <a:rPr lang="en-US" dirty="0"/>
              <a:t> </a:t>
            </a:r>
          </a:p>
          <a:p>
            <a:pPr fontAlgn="base"/>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3 x 2 = 6</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3 x 3 = 9</a:t>
            </a:r>
          </a:p>
          <a:p>
            <a:pPr fontAlgn="base"/>
            <a:r>
              <a:rPr lang="en-US" dirty="0" err="1"/>
              <a:t>Z</a:t>
            </a:r>
            <a:r>
              <a:rPr lang="en-US" baseline="-25000" dirty="0" err="1"/>
              <a:t>new</a:t>
            </a:r>
            <a:r>
              <a:rPr lang="en-US" dirty="0"/>
              <a:t> = </a:t>
            </a:r>
            <a:r>
              <a:rPr lang="en-US" dirty="0" err="1"/>
              <a:t>Z</a:t>
            </a:r>
            <a:r>
              <a:rPr lang="en-US" baseline="-25000" dirty="0" err="1"/>
              <a:t>old</a:t>
            </a:r>
            <a:r>
              <a:rPr lang="en-US" dirty="0"/>
              <a:t> x </a:t>
            </a:r>
            <a:r>
              <a:rPr lang="en-US" dirty="0" err="1"/>
              <a:t>S</a:t>
            </a:r>
            <a:r>
              <a:rPr lang="en-US" baseline="-25000" dirty="0" err="1"/>
              <a:t>z</a:t>
            </a:r>
            <a:r>
              <a:rPr lang="en-US" dirty="0"/>
              <a:t> = 6 x 3 = 18</a:t>
            </a:r>
          </a:p>
          <a:p>
            <a:pPr fontAlgn="base"/>
            <a:r>
              <a:rPr lang="en-US" dirty="0"/>
              <a:t> </a:t>
            </a:r>
          </a:p>
          <a:p>
            <a:pPr fontAlgn="base"/>
            <a:r>
              <a:rPr lang="en-US" dirty="0"/>
              <a:t>Thus, New coordinates of corner B after scaling = (6, 9, 18).</a:t>
            </a:r>
          </a:p>
          <a:p>
            <a:endParaRPr lang="en-US" dirty="0"/>
          </a:p>
        </p:txBody>
      </p:sp>
    </p:spTree>
    <p:extLst>
      <p:ext uri="{BB962C8B-B14F-4D97-AF65-F5344CB8AC3E}">
        <p14:creationId xmlns:p14="http://schemas.microsoft.com/office/powerpoint/2010/main" val="20011333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For Coordinates C(3, 0, 1)</a:t>
            </a:r>
            <a:r>
              <a:rPr lang="en-US" b="1" dirty="0"/>
              <a:t/>
            </a:r>
            <a:br>
              <a:rPr lang="en-US" b="1" dirty="0"/>
            </a:br>
            <a:endParaRPr lang="en-US" dirty="0"/>
          </a:p>
        </p:txBody>
      </p:sp>
      <p:sp>
        <p:nvSpPr>
          <p:cNvPr id="3" name="Content Placeholder 2"/>
          <p:cNvSpPr>
            <a:spLocks noGrp="1"/>
          </p:cNvSpPr>
          <p:nvPr>
            <p:ph sz="quarter" idx="1"/>
          </p:nvPr>
        </p:nvSpPr>
        <p:spPr>
          <a:xfrm>
            <a:off x="228600" y="1600200"/>
            <a:ext cx="8305800" cy="4873752"/>
          </a:xfrm>
        </p:spPr>
        <p:txBody>
          <a:bodyPr/>
          <a:lstStyle/>
          <a:p>
            <a:pPr marL="0" indent="0" fontAlgn="base">
              <a:buNone/>
            </a:pPr>
            <a:r>
              <a:rPr lang="en-US" dirty="0"/>
              <a:t>Let the new coordinates of C after scaling = (</a:t>
            </a:r>
            <a:r>
              <a:rPr lang="en-US" dirty="0" err="1"/>
              <a:t>X</a:t>
            </a:r>
            <a:r>
              <a:rPr lang="en-US" baseline="-25000" dirty="0" err="1"/>
              <a:t>new</a:t>
            </a:r>
            <a:r>
              <a:rPr lang="en-US" dirty="0"/>
              <a:t>, </a:t>
            </a:r>
            <a:r>
              <a:rPr lang="en-US" dirty="0" err="1" smtClean="0"/>
              <a:t>Y</a:t>
            </a:r>
            <a:r>
              <a:rPr lang="en-US" baseline="-25000" dirty="0" err="1" smtClean="0"/>
              <a:t>new</a:t>
            </a:r>
            <a:r>
              <a:rPr lang="en-US" dirty="0" smtClean="0"/>
              <a:t>, </a:t>
            </a:r>
            <a:r>
              <a:rPr lang="en-US" dirty="0" err="1" smtClean="0"/>
              <a:t>Z</a:t>
            </a:r>
            <a:r>
              <a:rPr lang="en-US" baseline="-25000" dirty="0" err="1" smtClean="0"/>
              <a:t>new</a:t>
            </a:r>
            <a:r>
              <a:rPr lang="en-US" dirty="0"/>
              <a:t>).</a:t>
            </a:r>
          </a:p>
          <a:p>
            <a:pPr fontAlgn="base"/>
            <a:endParaRPr lang="en-US" dirty="0"/>
          </a:p>
          <a:p>
            <a:pPr marL="0" indent="0" fontAlgn="base">
              <a:buNone/>
            </a:pPr>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3 x 2 = 6</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0 x 3 = 0</a:t>
            </a:r>
          </a:p>
          <a:p>
            <a:pPr fontAlgn="base"/>
            <a:r>
              <a:rPr lang="en-US" dirty="0" err="1"/>
              <a:t>Z</a:t>
            </a:r>
            <a:r>
              <a:rPr lang="en-US" baseline="-25000" dirty="0" err="1"/>
              <a:t>new</a:t>
            </a:r>
            <a:r>
              <a:rPr lang="en-US" dirty="0"/>
              <a:t> = </a:t>
            </a:r>
            <a:r>
              <a:rPr lang="en-US" dirty="0" err="1"/>
              <a:t>Z</a:t>
            </a:r>
            <a:r>
              <a:rPr lang="en-US" baseline="-25000" dirty="0" err="1"/>
              <a:t>old</a:t>
            </a:r>
            <a:r>
              <a:rPr lang="en-US" dirty="0"/>
              <a:t> x </a:t>
            </a:r>
            <a:r>
              <a:rPr lang="en-US" dirty="0" err="1"/>
              <a:t>S</a:t>
            </a:r>
            <a:r>
              <a:rPr lang="en-US" baseline="-25000" dirty="0" err="1"/>
              <a:t>z</a:t>
            </a:r>
            <a:r>
              <a:rPr lang="en-US" dirty="0"/>
              <a:t> = 1 x 3 = 3</a:t>
            </a:r>
          </a:p>
          <a:p>
            <a:pPr marL="0" indent="0" fontAlgn="base">
              <a:buNone/>
            </a:pPr>
            <a:endParaRPr lang="en-US" dirty="0"/>
          </a:p>
          <a:p>
            <a:pPr marL="0" indent="0" fontAlgn="base">
              <a:buNone/>
            </a:pPr>
            <a:r>
              <a:rPr lang="en-US" dirty="0"/>
              <a:t>Thus, New coordinates of corner C after scaling = (6, 0, 3).</a:t>
            </a:r>
          </a:p>
          <a:p>
            <a:pPr fontAlgn="base"/>
            <a:endParaRPr lang="en-US" dirty="0"/>
          </a:p>
          <a:p>
            <a:endParaRPr lang="en-US" dirty="0"/>
          </a:p>
        </p:txBody>
      </p:sp>
    </p:spTree>
    <p:extLst>
      <p:ext uri="{BB962C8B-B14F-4D97-AF65-F5344CB8AC3E}">
        <p14:creationId xmlns:p14="http://schemas.microsoft.com/office/powerpoint/2010/main" val="2028619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 transformation</a:t>
            </a:r>
            <a:endParaRPr lang="en-US" dirty="0"/>
          </a:p>
        </p:txBody>
      </p:sp>
      <p:pic>
        <p:nvPicPr>
          <p:cNvPr id="5"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2363331"/>
            <a:ext cx="2847975" cy="289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09800"/>
            <a:ext cx="3813175" cy="26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76321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For Coordinates D(0, 0, 0)</a:t>
            </a:r>
            <a:r>
              <a:rPr lang="en-US" b="1" dirty="0"/>
              <a:t/>
            </a:r>
            <a:br>
              <a:rPr lang="en-US" b="1" dirty="0"/>
            </a:br>
            <a:endParaRPr lang="en-US" dirty="0"/>
          </a:p>
        </p:txBody>
      </p:sp>
      <p:sp>
        <p:nvSpPr>
          <p:cNvPr id="3" name="Content Placeholder 2"/>
          <p:cNvSpPr>
            <a:spLocks noGrp="1"/>
          </p:cNvSpPr>
          <p:nvPr>
            <p:ph sz="quarter" idx="1"/>
          </p:nvPr>
        </p:nvSpPr>
        <p:spPr>
          <a:xfrm>
            <a:off x="152400" y="1600200"/>
            <a:ext cx="8839200" cy="4873752"/>
          </a:xfrm>
        </p:spPr>
        <p:txBody>
          <a:bodyPr/>
          <a:lstStyle/>
          <a:p>
            <a:pPr marL="0" indent="0" fontAlgn="base">
              <a:buNone/>
            </a:pPr>
            <a:r>
              <a:rPr lang="en-US" dirty="0"/>
              <a:t>Let the new coordinates of D after scaling = (</a:t>
            </a:r>
            <a:r>
              <a:rPr lang="en-US" dirty="0" err="1"/>
              <a:t>X</a:t>
            </a:r>
            <a:r>
              <a:rPr lang="en-US" baseline="-25000" dirty="0" err="1"/>
              <a:t>new</a:t>
            </a:r>
            <a:r>
              <a:rPr lang="en-US" dirty="0"/>
              <a:t>, </a:t>
            </a:r>
            <a:r>
              <a:rPr lang="en-US" dirty="0" err="1"/>
              <a:t>Y</a:t>
            </a:r>
            <a:r>
              <a:rPr lang="en-US" baseline="-25000" dirty="0" err="1"/>
              <a:t>new</a:t>
            </a:r>
            <a:r>
              <a:rPr lang="en-US" dirty="0"/>
              <a:t>, </a:t>
            </a:r>
            <a:r>
              <a:rPr lang="en-US" dirty="0" err="1"/>
              <a:t>Z</a:t>
            </a:r>
            <a:r>
              <a:rPr lang="en-US" baseline="-25000" dirty="0" err="1"/>
              <a:t>new</a:t>
            </a:r>
            <a:r>
              <a:rPr lang="en-US" dirty="0"/>
              <a:t>).</a:t>
            </a:r>
          </a:p>
          <a:p>
            <a:pPr marL="0" indent="0" fontAlgn="base">
              <a:buNone/>
            </a:pPr>
            <a:endParaRPr lang="en-US" dirty="0"/>
          </a:p>
          <a:p>
            <a:pPr marL="0" indent="0" fontAlgn="base">
              <a:buNone/>
            </a:pPr>
            <a:r>
              <a:rPr lang="en-US" dirty="0"/>
              <a:t>Applying the scaling equations, we have-</a:t>
            </a:r>
          </a:p>
          <a:p>
            <a:pPr fontAlgn="base"/>
            <a:r>
              <a:rPr lang="en-US" dirty="0" err="1"/>
              <a:t>X</a:t>
            </a:r>
            <a:r>
              <a:rPr lang="en-US" baseline="-25000" dirty="0" err="1"/>
              <a:t>new</a:t>
            </a:r>
            <a:r>
              <a:rPr lang="en-US" dirty="0"/>
              <a:t> = </a:t>
            </a:r>
            <a:r>
              <a:rPr lang="en-US" dirty="0" err="1"/>
              <a:t>X</a:t>
            </a:r>
            <a:r>
              <a:rPr lang="en-US" baseline="-25000" dirty="0" err="1"/>
              <a:t>old</a:t>
            </a:r>
            <a:r>
              <a:rPr lang="en-US" dirty="0"/>
              <a:t> x </a:t>
            </a:r>
            <a:r>
              <a:rPr lang="en-US" dirty="0" err="1"/>
              <a:t>S</a:t>
            </a:r>
            <a:r>
              <a:rPr lang="en-US" baseline="-25000" dirty="0" err="1"/>
              <a:t>x</a:t>
            </a:r>
            <a:r>
              <a:rPr lang="en-US" dirty="0"/>
              <a:t> = 0 x 2 = 0</a:t>
            </a:r>
          </a:p>
          <a:p>
            <a:pPr fontAlgn="base"/>
            <a:r>
              <a:rPr lang="en-US" dirty="0" err="1"/>
              <a:t>Y</a:t>
            </a:r>
            <a:r>
              <a:rPr lang="en-US" baseline="-25000" dirty="0" err="1"/>
              <a:t>new</a:t>
            </a:r>
            <a:r>
              <a:rPr lang="en-US" dirty="0"/>
              <a:t> = </a:t>
            </a:r>
            <a:r>
              <a:rPr lang="en-US" dirty="0" err="1"/>
              <a:t>Y</a:t>
            </a:r>
            <a:r>
              <a:rPr lang="en-US" baseline="-25000" dirty="0" err="1"/>
              <a:t>old</a:t>
            </a:r>
            <a:r>
              <a:rPr lang="en-US" dirty="0"/>
              <a:t> x </a:t>
            </a:r>
            <a:r>
              <a:rPr lang="en-US" dirty="0" err="1"/>
              <a:t>S</a:t>
            </a:r>
            <a:r>
              <a:rPr lang="en-US" baseline="-25000" dirty="0" err="1"/>
              <a:t>y</a:t>
            </a:r>
            <a:r>
              <a:rPr lang="en-US" dirty="0"/>
              <a:t> = 0 x 3 = 0</a:t>
            </a:r>
          </a:p>
          <a:p>
            <a:pPr fontAlgn="base"/>
            <a:r>
              <a:rPr lang="en-US" dirty="0" err="1"/>
              <a:t>Z</a:t>
            </a:r>
            <a:r>
              <a:rPr lang="en-US" baseline="-25000" dirty="0" err="1"/>
              <a:t>new</a:t>
            </a:r>
            <a:r>
              <a:rPr lang="en-US" dirty="0"/>
              <a:t> = </a:t>
            </a:r>
            <a:r>
              <a:rPr lang="en-US" dirty="0" err="1"/>
              <a:t>Z</a:t>
            </a:r>
            <a:r>
              <a:rPr lang="en-US" baseline="-25000" dirty="0" err="1"/>
              <a:t>old</a:t>
            </a:r>
            <a:r>
              <a:rPr lang="en-US" dirty="0"/>
              <a:t> x </a:t>
            </a:r>
            <a:r>
              <a:rPr lang="en-US" dirty="0" err="1"/>
              <a:t>S</a:t>
            </a:r>
            <a:r>
              <a:rPr lang="en-US" baseline="-25000" dirty="0" err="1"/>
              <a:t>z</a:t>
            </a:r>
            <a:r>
              <a:rPr lang="en-US" dirty="0"/>
              <a:t> = 0 x 3 = 0</a:t>
            </a:r>
          </a:p>
          <a:p>
            <a:endParaRPr lang="en-US" dirty="0" smtClean="0"/>
          </a:p>
          <a:p>
            <a:endParaRPr lang="en-US" dirty="0"/>
          </a:p>
          <a:p>
            <a:r>
              <a:rPr lang="en-US" dirty="0"/>
              <a:t>Thus, New coordinates of corner </a:t>
            </a:r>
            <a:r>
              <a:rPr lang="en-US" dirty="0" smtClean="0"/>
              <a:t>D </a:t>
            </a:r>
            <a:r>
              <a:rPr lang="en-US" dirty="0"/>
              <a:t>after scaling = </a:t>
            </a:r>
            <a:r>
              <a:rPr lang="en-US" dirty="0" smtClean="0"/>
              <a:t>(0, </a:t>
            </a:r>
            <a:r>
              <a:rPr lang="en-US" dirty="0"/>
              <a:t>0, </a:t>
            </a:r>
            <a:r>
              <a:rPr lang="en-US" dirty="0" smtClean="0"/>
              <a:t>0).</a:t>
            </a:r>
            <a:endParaRPr lang="en-US" dirty="0"/>
          </a:p>
          <a:p>
            <a:endParaRPr lang="en-US" dirty="0"/>
          </a:p>
        </p:txBody>
      </p:sp>
    </p:spTree>
    <p:extLst>
      <p:ext uri="{BB962C8B-B14F-4D97-AF65-F5344CB8AC3E}">
        <p14:creationId xmlns:p14="http://schemas.microsoft.com/office/powerpoint/2010/main" val="1299864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2153FC2-E19B-409C-B4F1-2E8BFE65A936}"/>
              </a:ext>
            </a:extLst>
          </p:cNvPr>
          <p:cNvPicPr>
            <a:picLocks noChangeAspect="1"/>
          </p:cNvPicPr>
          <p:nvPr/>
        </p:nvPicPr>
        <p:blipFill>
          <a:blip r:embed="rId2"/>
          <a:stretch>
            <a:fillRect/>
          </a:stretch>
        </p:blipFill>
        <p:spPr>
          <a:xfrm>
            <a:off x="79514" y="314822"/>
            <a:ext cx="8686799" cy="5966708"/>
          </a:xfrm>
          <a:prstGeom prst="rect">
            <a:avLst/>
          </a:prstGeom>
        </p:spPr>
      </p:pic>
    </p:spTree>
    <p:extLst>
      <p:ext uri="{BB962C8B-B14F-4D97-AF65-F5344CB8AC3E}">
        <p14:creationId xmlns:p14="http://schemas.microsoft.com/office/powerpoint/2010/main" val="93967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273A32C-9569-47EA-9AEC-DE828D16A919}"/>
              </a:ext>
            </a:extLst>
          </p:cNvPr>
          <p:cNvPicPr>
            <a:picLocks noChangeAspect="1"/>
          </p:cNvPicPr>
          <p:nvPr/>
        </p:nvPicPr>
        <p:blipFill>
          <a:blip r:embed="rId2"/>
          <a:stretch>
            <a:fillRect/>
          </a:stretch>
        </p:blipFill>
        <p:spPr>
          <a:xfrm>
            <a:off x="248479" y="238539"/>
            <a:ext cx="3399182" cy="5300870"/>
          </a:xfrm>
          <a:prstGeom prst="rect">
            <a:avLst/>
          </a:prstGeom>
        </p:spPr>
      </p:pic>
      <p:pic>
        <p:nvPicPr>
          <p:cNvPr id="5" name="Picture 4">
            <a:extLst>
              <a:ext uri="{FF2B5EF4-FFF2-40B4-BE49-F238E27FC236}">
                <a16:creationId xmlns:a16="http://schemas.microsoft.com/office/drawing/2014/main" xmlns="" id="{85FBB1BB-F11D-4DFB-8F92-5FE93603BA69}"/>
              </a:ext>
            </a:extLst>
          </p:cNvPr>
          <p:cNvPicPr>
            <a:picLocks noChangeAspect="1"/>
          </p:cNvPicPr>
          <p:nvPr/>
        </p:nvPicPr>
        <p:blipFill>
          <a:blip r:embed="rId3"/>
          <a:stretch>
            <a:fillRect/>
          </a:stretch>
        </p:blipFill>
        <p:spPr>
          <a:xfrm>
            <a:off x="405486" y="5656974"/>
            <a:ext cx="4902010" cy="1075130"/>
          </a:xfrm>
          <a:prstGeom prst="rect">
            <a:avLst/>
          </a:prstGeom>
        </p:spPr>
      </p:pic>
    </p:spTree>
    <p:extLst>
      <p:ext uri="{BB962C8B-B14F-4D97-AF65-F5344CB8AC3E}">
        <p14:creationId xmlns:p14="http://schemas.microsoft.com/office/powerpoint/2010/main" val="1609265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b="1" dirty="0" smtClean="0"/>
              <a:t>Projection</a:t>
            </a:r>
            <a:r>
              <a:rPr lang="en-US" dirty="0"/>
              <a:t>:</a:t>
            </a:r>
          </a:p>
        </p:txBody>
      </p:sp>
      <p:sp>
        <p:nvSpPr>
          <p:cNvPr id="3" name="Content Placeholder 2"/>
          <p:cNvSpPr>
            <a:spLocks noGrp="1"/>
          </p:cNvSpPr>
          <p:nvPr>
            <p:ph sz="quarter" idx="1"/>
          </p:nvPr>
        </p:nvSpPr>
        <p:spPr/>
        <p:txBody>
          <a:bodyPr/>
          <a:lstStyle/>
          <a:p>
            <a:pPr marL="0" indent="0" algn="just">
              <a:buNone/>
            </a:pPr>
            <a:r>
              <a:rPr lang="en-US" dirty="0" smtClean="0">
                <a:solidFill>
                  <a:srgbClr val="FF0000"/>
                </a:solidFill>
              </a:rPr>
              <a:t>Projection:- </a:t>
            </a:r>
            <a:r>
              <a:rPr lang="en-US" dirty="0"/>
              <a:t>Projection is a technique which is used to transform a 3D object into a 2D plane. It is defined as the mapping or transformation of the object in a view plane. The view plane is displayed surface</a:t>
            </a:r>
            <a:r>
              <a:rPr lang="en-US" dirty="0" smtClean="0"/>
              <a:t>.</a:t>
            </a:r>
          </a:p>
          <a:p>
            <a:pPr marL="0" indent="0" algn="just">
              <a:buNone/>
            </a:pPr>
            <a:endParaRPr lang="en-US" dirty="0" smtClean="0"/>
          </a:p>
          <a:p>
            <a:pPr marL="0" indent="0" algn="just">
              <a:buNone/>
            </a:pPr>
            <a:endParaRPr lang="en-US" dirty="0"/>
          </a:p>
          <a:p>
            <a:pPr marL="0" indent="0" algn="just">
              <a:buNone/>
            </a:pPr>
            <a:endParaRPr lang="en-US" dirty="0" smtClean="0"/>
          </a:p>
          <a:p>
            <a:pPr marL="0" indent="0" algn="just">
              <a:buNone/>
            </a:pPr>
            <a:endParaRPr lang="en-US" dirty="0" smtClean="0"/>
          </a:p>
          <a:p>
            <a:pPr marL="0" indent="0" algn="just">
              <a:buNone/>
            </a:pPr>
            <a:endParaRPr lang="en-US" dirty="0"/>
          </a:p>
        </p:txBody>
      </p:sp>
      <p:pic>
        <p:nvPicPr>
          <p:cNvPr id="5" name="Picture 4"/>
          <p:cNvPicPr>
            <a:picLocks noChangeAspect="1"/>
          </p:cNvPicPr>
          <p:nvPr/>
        </p:nvPicPr>
        <p:blipFill>
          <a:blip r:embed="rId2"/>
          <a:stretch>
            <a:fillRect/>
          </a:stretch>
        </p:blipFill>
        <p:spPr>
          <a:xfrm>
            <a:off x="990600" y="3581400"/>
            <a:ext cx="6477000" cy="2743200"/>
          </a:xfrm>
          <a:prstGeom prst="rect">
            <a:avLst/>
          </a:prstGeom>
        </p:spPr>
      </p:pic>
    </p:spTree>
    <p:extLst>
      <p:ext uri="{BB962C8B-B14F-4D97-AF65-F5344CB8AC3E}">
        <p14:creationId xmlns:p14="http://schemas.microsoft.com/office/powerpoint/2010/main" val="1601857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Projection</a:t>
            </a:r>
            <a:r>
              <a:rPr lang="en-US" dirty="0"/>
              <a:t>:</a:t>
            </a:r>
          </a:p>
        </p:txBody>
      </p:sp>
      <p:pic>
        <p:nvPicPr>
          <p:cNvPr id="4" name="Content Placeholder 3"/>
          <p:cNvPicPr>
            <a:picLocks noGrp="1" noChangeAspect="1"/>
          </p:cNvPicPr>
          <p:nvPr>
            <p:ph sz="quarter" idx="1"/>
          </p:nvPr>
        </p:nvPicPr>
        <p:blipFill>
          <a:blip r:embed="rId2"/>
          <a:stretch>
            <a:fillRect/>
          </a:stretch>
        </p:blipFill>
        <p:spPr>
          <a:xfrm>
            <a:off x="457200" y="1714059"/>
            <a:ext cx="7467600" cy="4645906"/>
          </a:xfrm>
          <a:prstGeom prst="rect">
            <a:avLst/>
          </a:prstGeom>
        </p:spPr>
      </p:pic>
    </p:spTree>
    <p:extLst>
      <p:ext uri="{BB962C8B-B14F-4D97-AF65-F5344CB8AC3E}">
        <p14:creationId xmlns:p14="http://schemas.microsoft.com/office/powerpoint/2010/main" val="1379812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Projection</a:t>
            </a:r>
            <a:r>
              <a:rPr lang="en-US" dirty="0"/>
              <a:t>:</a:t>
            </a:r>
          </a:p>
        </p:txBody>
      </p:sp>
      <p:pic>
        <p:nvPicPr>
          <p:cNvPr id="4" name="Content Placeholder 3"/>
          <p:cNvPicPr>
            <a:picLocks noGrp="1" noChangeAspect="1"/>
          </p:cNvPicPr>
          <p:nvPr>
            <p:ph sz="quarter" idx="1"/>
          </p:nvPr>
        </p:nvPicPr>
        <p:blipFill>
          <a:blip r:embed="rId2"/>
          <a:stretch>
            <a:fillRect/>
          </a:stretch>
        </p:blipFill>
        <p:spPr>
          <a:xfrm>
            <a:off x="457200" y="1683777"/>
            <a:ext cx="7467600" cy="4706470"/>
          </a:xfrm>
          <a:prstGeom prst="rect">
            <a:avLst/>
          </a:prstGeom>
        </p:spPr>
      </p:pic>
    </p:spTree>
    <p:extLst>
      <p:ext uri="{BB962C8B-B14F-4D97-AF65-F5344CB8AC3E}">
        <p14:creationId xmlns:p14="http://schemas.microsoft.com/office/powerpoint/2010/main" val="2847570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Projection</a:t>
            </a:r>
            <a:r>
              <a:rPr lang="en-US" dirty="0"/>
              <a:t>:</a:t>
            </a:r>
          </a:p>
        </p:txBody>
      </p:sp>
      <p:pic>
        <p:nvPicPr>
          <p:cNvPr id="4" name="Content Placeholder 3"/>
          <p:cNvPicPr>
            <a:picLocks noGrp="1" noChangeAspect="1"/>
          </p:cNvPicPr>
          <p:nvPr>
            <p:ph sz="quarter" idx="1"/>
          </p:nvPr>
        </p:nvPicPr>
        <p:blipFill>
          <a:blip r:embed="rId2"/>
          <a:stretch>
            <a:fillRect/>
          </a:stretch>
        </p:blipFill>
        <p:spPr>
          <a:xfrm>
            <a:off x="457200" y="1766522"/>
            <a:ext cx="7467600" cy="4540980"/>
          </a:xfrm>
          <a:prstGeom prst="rect">
            <a:avLst/>
          </a:prstGeom>
        </p:spPr>
      </p:pic>
    </p:spTree>
    <p:extLst>
      <p:ext uri="{BB962C8B-B14F-4D97-AF65-F5344CB8AC3E}">
        <p14:creationId xmlns:p14="http://schemas.microsoft.com/office/powerpoint/2010/main" val="122330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Projection</a:t>
            </a:r>
            <a:r>
              <a:rPr lang="en-US" dirty="0"/>
              <a:t>:</a:t>
            </a:r>
          </a:p>
        </p:txBody>
      </p:sp>
      <p:pic>
        <p:nvPicPr>
          <p:cNvPr id="4" name="Content Placeholder 3"/>
          <p:cNvPicPr>
            <a:picLocks noGrp="1" noChangeAspect="1"/>
          </p:cNvPicPr>
          <p:nvPr>
            <p:ph sz="quarter" idx="1"/>
          </p:nvPr>
        </p:nvPicPr>
        <p:blipFill>
          <a:blip r:embed="rId2"/>
          <a:stretch>
            <a:fillRect/>
          </a:stretch>
        </p:blipFill>
        <p:spPr>
          <a:xfrm>
            <a:off x="652905" y="1676400"/>
            <a:ext cx="7076190" cy="5013041"/>
          </a:xfrm>
          <a:prstGeom prst="rect">
            <a:avLst/>
          </a:prstGeom>
        </p:spPr>
      </p:pic>
    </p:spTree>
    <p:extLst>
      <p:ext uri="{BB962C8B-B14F-4D97-AF65-F5344CB8AC3E}">
        <p14:creationId xmlns:p14="http://schemas.microsoft.com/office/powerpoint/2010/main" val="1239833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Projection</a:t>
            </a:r>
            <a:r>
              <a:rPr lang="en-US" dirty="0"/>
              <a:t>:</a:t>
            </a:r>
          </a:p>
        </p:txBody>
      </p:sp>
      <p:pic>
        <p:nvPicPr>
          <p:cNvPr id="4" name="Content Placeholder 3"/>
          <p:cNvPicPr>
            <a:picLocks noGrp="1" noChangeAspect="1"/>
          </p:cNvPicPr>
          <p:nvPr>
            <p:ph sz="quarter" idx="1"/>
          </p:nvPr>
        </p:nvPicPr>
        <p:blipFill>
          <a:blip r:embed="rId2"/>
          <a:stretch>
            <a:fillRect/>
          </a:stretch>
        </p:blipFill>
        <p:spPr>
          <a:xfrm>
            <a:off x="600524" y="1813203"/>
            <a:ext cx="7180952" cy="4447619"/>
          </a:xfrm>
          <a:prstGeom prst="rect">
            <a:avLst/>
          </a:prstGeom>
        </p:spPr>
      </p:pic>
    </p:spTree>
    <p:extLst>
      <p:ext uri="{BB962C8B-B14F-4D97-AF65-F5344CB8AC3E}">
        <p14:creationId xmlns:p14="http://schemas.microsoft.com/office/powerpoint/2010/main" val="3196962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Projection</a:t>
            </a:r>
            <a:r>
              <a:rPr lang="en-US" dirty="0"/>
              <a:t>:</a:t>
            </a:r>
          </a:p>
        </p:txBody>
      </p:sp>
      <p:pic>
        <p:nvPicPr>
          <p:cNvPr id="4" name="Content Placeholder 3"/>
          <p:cNvPicPr>
            <a:picLocks noGrp="1" noChangeAspect="1"/>
          </p:cNvPicPr>
          <p:nvPr>
            <p:ph sz="quarter" idx="1"/>
          </p:nvPr>
        </p:nvPicPr>
        <p:blipFill>
          <a:blip r:embed="rId2"/>
          <a:stretch>
            <a:fillRect/>
          </a:stretch>
        </p:blipFill>
        <p:spPr>
          <a:xfrm>
            <a:off x="771952" y="1463828"/>
            <a:ext cx="7533848" cy="5165571"/>
          </a:xfrm>
          <a:prstGeom prst="rect">
            <a:avLst/>
          </a:prstGeom>
        </p:spPr>
      </p:pic>
    </p:spTree>
    <p:extLst>
      <p:ext uri="{BB962C8B-B14F-4D97-AF65-F5344CB8AC3E}">
        <p14:creationId xmlns:p14="http://schemas.microsoft.com/office/powerpoint/2010/main" val="130228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 transformation</a:t>
            </a:r>
            <a:endParaRPr lang="en-US" dirty="0"/>
          </a:p>
        </p:txBody>
      </p:sp>
      <p:pic>
        <p:nvPicPr>
          <p:cNvPr id="4" name="Content Placeholder 3">
            <a:extLst>
              <a:ext uri="{FF2B5EF4-FFF2-40B4-BE49-F238E27FC236}">
                <a16:creationId xmlns="" xmlns:a16="http://schemas.microsoft.com/office/drawing/2014/main" id="{B8F17843-AF2F-4E7B-9BDC-5B4CC1E9E467}"/>
              </a:ext>
            </a:extLst>
          </p:cNvPr>
          <p:cNvPicPr>
            <a:picLocks noGrp="1" noChangeAspect="1"/>
          </p:cNvPicPr>
          <p:nvPr>
            <p:ph sz="quarter" idx="1"/>
          </p:nvPr>
        </p:nvPicPr>
        <p:blipFill>
          <a:blip r:embed="rId2"/>
          <a:stretch>
            <a:fillRect/>
          </a:stretch>
        </p:blipFill>
        <p:spPr>
          <a:xfrm>
            <a:off x="1170600" y="1600200"/>
            <a:ext cx="6040800" cy="4873625"/>
          </a:xfrm>
          <a:prstGeom prst="rect">
            <a:avLst/>
          </a:prstGeom>
        </p:spPr>
      </p:pic>
    </p:spTree>
    <p:extLst>
      <p:ext uri="{BB962C8B-B14F-4D97-AF65-F5344CB8AC3E}">
        <p14:creationId xmlns:p14="http://schemas.microsoft.com/office/powerpoint/2010/main" val="29342024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Projection:</a:t>
            </a:r>
            <a:r>
              <a:rPr lang="en-US" b="1" dirty="0"/>
              <a:t/>
            </a:r>
            <a:br>
              <a:rPr lang="en-US" b="1" dirty="0"/>
            </a:br>
            <a:endParaRPr lang="en-US" dirty="0"/>
          </a:p>
        </p:txBody>
      </p:sp>
      <p:sp>
        <p:nvSpPr>
          <p:cNvPr id="3" name="Content Placeholder 2"/>
          <p:cNvSpPr>
            <a:spLocks noGrp="1"/>
          </p:cNvSpPr>
          <p:nvPr>
            <p:ph sz="quarter" idx="1"/>
          </p:nvPr>
        </p:nvSpPr>
        <p:spPr/>
        <p:txBody>
          <a:bodyPr/>
          <a:lstStyle/>
          <a:p>
            <a:pPr marL="0" indent="0" fontAlgn="base">
              <a:buNone/>
            </a:pPr>
            <a:r>
              <a:rPr lang="en-US" dirty="0" smtClean="0"/>
              <a:t>In </a:t>
            </a:r>
            <a:r>
              <a:rPr lang="en-US" dirty="0"/>
              <a:t>Computer Graphics, there are mainly two types of projection, these are</a:t>
            </a:r>
            <a:r>
              <a:rPr lang="en-US" dirty="0" smtClean="0"/>
              <a:t>:</a:t>
            </a:r>
          </a:p>
          <a:p>
            <a:pPr marL="0" indent="0" fontAlgn="base">
              <a:buNone/>
            </a:pPr>
            <a:r>
              <a:rPr lang="en-US" dirty="0"/>
              <a:t/>
            </a:r>
            <a:br>
              <a:rPr lang="en-US" dirty="0"/>
            </a:br>
            <a:r>
              <a:rPr lang="en-US" dirty="0"/>
              <a:t>1. Parallel </a:t>
            </a:r>
            <a:r>
              <a:rPr lang="en-US" dirty="0" smtClean="0"/>
              <a:t>Projection</a:t>
            </a:r>
          </a:p>
          <a:p>
            <a:pPr marL="0" indent="0" fontAlgn="base">
              <a:buNone/>
            </a:pPr>
            <a:r>
              <a:rPr lang="en-US" dirty="0"/>
              <a:t/>
            </a:r>
            <a:br>
              <a:rPr lang="en-US" dirty="0"/>
            </a:br>
            <a:r>
              <a:rPr lang="en-US" dirty="0"/>
              <a:t>2. Perspective Projection</a:t>
            </a:r>
          </a:p>
          <a:p>
            <a:endParaRPr lang="en-US" dirty="0"/>
          </a:p>
        </p:txBody>
      </p:sp>
    </p:spTree>
    <p:extLst>
      <p:ext uri="{BB962C8B-B14F-4D97-AF65-F5344CB8AC3E}">
        <p14:creationId xmlns:p14="http://schemas.microsoft.com/office/powerpoint/2010/main" val="2752918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0AD90373-A487-433E-BEAE-75DD1FB70E25}"/>
              </a:ext>
            </a:extLst>
          </p:cNvPr>
          <p:cNvPicPr>
            <a:picLocks noGrp="1" noChangeAspect="1"/>
          </p:cNvPicPr>
          <p:nvPr>
            <p:ph sz="quarter" idx="1"/>
          </p:nvPr>
        </p:nvPicPr>
        <p:blipFill>
          <a:blip r:embed="rId2"/>
          <a:stretch>
            <a:fillRect/>
          </a:stretch>
        </p:blipFill>
        <p:spPr>
          <a:xfrm>
            <a:off x="549134" y="533400"/>
            <a:ext cx="7604266" cy="5874422"/>
          </a:xfrm>
          <a:prstGeom prst="rect">
            <a:avLst/>
          </a:prstGeom>
        </p:spPr>
      </p:pic>
    </p:spTree>
    <p:extLst>
      <p:ext uri="{BB962C8B-B14F-4D97-AF65-F5344CB8AC3E}">
        <p14:creationId xmlns:p14="http://schemas.microsoft.com/office/powerpoint/2010/main" val="3205826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Projection:</a:t>
            </a:r>
            <a:r>
              <a:rPr lang="en-US" b="1" dirty="0"/>
              <a:t/>
            </a:r>
            <a:br>
              <a:rPr lang="en-US" b="1" dirty="0"/>
            </a:br>
            <a:endParaRPr lang="en-US" dirty="0"/>
          </a:p>
        </p:txBody>
      </p:sp>
      <p:sp>
        <p:nvSpPr>
          <p:cNvPr id="3" name="Content Placeholder 2"/>
          <p:cNvSpPr>
            <a:spLocks noGrp="1"/>
          </p:cNvSpPr>
          <p:nvPr>
            <p:ph sz="quarter" idx="1"/>
          </p:nvPr>
        </p:nvSpPr>
        <p:spPr>
          <a:xfrm>
            <a:off x="457200" y="1600200"/>
            <a:ext cx="8077200" cy="4873752"/>
          </a:xfrm>
        </p:spPr>
        <p:txBody>
          <a:bodyPr/>
          <a:lstStyle/>
          <a:p>
            <a:pPr marL="0" indent="0" fontAlgn="base">
              <a:buNone/>
            </a:pPr>
            <a:r>
              <a:rPr lang="en-US" dirty="0" smtClean="0"/>
              <a:t>1. </a:t>
            </a:r>
            <a:r>
              <a:rPr lang="en-US" dirty="0" smtClean="0">
                <a:solidFill>
                  <a:srgbClr val="FF0000"/>
                </a:solidFill>
              </a:rPr>
              <a:t>Parallel Projection:- </a:t>
            </a:r>
            <a:r>
              <a:rPr lang="en-US" dirty="0" smtClean="0"/>
              <a:t>coordinate positions are transformed to the view plane along parallel lines.</a:t>
            </a:r>
          </a:p>
          <a:p>
            <a:pPr marL="0" indent="0" fontAlgn="base">
              <a:buNone/>
            </a:pPr>
            <a:r>
              <a:rPr lang="en-US" dirty="0" smtClean="0"/>
              <a:t/>
            </a:r>
            <a:br>
              <a:rPr lang="en-US" dirty="0" smtClean="0"/>
            </a:br>
            <a:endParaRPr lang="en-US" dirty="0"/>
          </a:p>
        </p:txBody>
      </p:sp>
      <p:pic>
        <p:nvPicPr>
          <p:cNvPr id="5" name="Picture 4"/>
          <p:cNvPicPr>
            <a:picLocks noChangeAspect="1"/>
          </p:cNvPicPr>
          <p:nvPr/>
        </p:nvPicPr>
        <p:blipFill>
          <a:blip r:embed="rId2"/>
          <a:stretch>
            <a:fillRect/>
          </a:stretch>
        </p:blipFill>
        <p:spPr>
          <a:xfrm>
            <a:off x="990600" y="3581400"/>
            <a:ext cx="6477000" cy="2743200"/>
          </a:xfrm>
          <a:prstGeom prst="rect">
            <a:avLst/>
          </a:prstGeom>
        </p:spPr>
      </p:pic>
    </p:spTree>
    <p:extLst>
      <p:ext uri="{BB962C8B-B14F-4D97-AF65-F5344CB8AC3E}">
        <p14:creationId xmlns:p14="http://schemas.microsoft.com/office/powerpoint/2010/main" val="2249113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xmlns="" id="{0AD90373-A487-433E-BEAE-75DD1FB70E25}"/>
              </a:ext>
            </a:extLst>
          </p:cNvPr>
          <p:cNvPicPr>
            <a:picLocks noChangeAspect="1"/>
          </p:cNvPicPr>
          <p:nvPr/>
        </p:nvPicPr>
        <p:blipFill rotWithShape="1">
          <a:blip r:embed="rId2"/>
          <a:srcRect r="27055"/>
          <a:stretch/>
        </p:blipFill>
        <p:spPr>
          <a:xfrm>
            <a:off x="549134" y="533400"/>
            <a:ext cx="7832866" cy="5940552"/>
          </a:xfrm>
          <a:prstGeom prst="rect">
            <a:avLst/>
          </a:prstGeom>
        </p:spPr>
      </p:pic>
    </p:spTree>
    <p:extLst>
      <p:ext uri="{BB962C8B-B14F-4D97-AF65-F5344CB8AC3E}">
        <p14:creationId xmlns:p14="http://schemas.microsoft.com/office/powerpoint/2010/main" val="542213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533400" y="304800"/>
            <a:ext cx="8114560" cy="5864225"/>
          </a:xfrm>
          <a:prstGeom prst="rect">
            <a:avLst/>
          </a:prstGeom>
        </p:spPr>
      </p:pic>
    </p:spTree>
    <p:extLst>
      <p:ext uri="{BB962C8B-B14F-4D97-AF65-F5344CB8AC3E}">
        <p14:creationId xmlns:p14="http://schemas.microsoft.com/office/powerpoint/2010/main" val="3547613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479946" y="381000"/>
            <a:ext cx="8163920" cy="5864225"/>
          </a:xfrm>
          <a:prstGeom prst="rect">
            <a:avLst/>
          </a:prstGeom>
        </p:spPr>
      </p:pic>
    </p:spTree>
    <p:extLst>
      <p:ext uri="{BB962C8B-B14F-4D97-AF65-F5344CB8AC3E}">
        <p14:creationId xmlns:p14="http://schemas.microsoft.com/office/powerpoint/2010/main" val="479707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304800" y="242793"/>
            <a:ext cx="8126307" cy="6199187"/>
          </a:xfrm>
          <a:prstGeom prst="rect">
            <a:avLst/>
          </a:prstGeom>
        </p:spPr>
      </p:pic>
    </p:spTree>
    <p:extLst>
      <p:ext uri="{BB962C8B-B14F-4D97-AF65-F5344CB8AC3E}">
        <p14:creationId xmlns:p14="http://schemas.microsoft.com/office/powerpoint/2010/main" val="1160662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308849" y="457200"/>
            <a:ext cx="8604421" cy="6016625"/>
          </a:xfrm>
          <a:prstGeom prst="rect">
            <a:avLst/>
          </a:prstGeom>
        </p:spPr>
      </p:pic>
    </p:spTree>
    <p:extLst>
      <p:ext uri="{BB962C8B-B14F-4D97-AF65-F5344CB8AC3E}">
        <p14:creationId xmlns:p14="http://schemas.microsoft.com/office/powerpoint/2010/main" val="2156201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152400" y="457200"/>
            <a:ext cx="8712412" cy="5818187"/>
          </a:xfrm>
          <a:prstGeom prst="rect">
            <a:avLst/>
          </a:prstGeom>
        </p:spPr>
      </p:pic>
    </p:spTree>
    <p:extLst>
      <p:ext uri="{BB962C8B-B14F-4D97-AF65-F5344CB8AC3E}">
        <p14:creationId xmlns:p14="http://schemas.microsoft.com/office/powerpoint/2010/main" val="3899957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330305" y="609599"/>
            <a:ext cx="8323238" cy="5562601"/>
          </a:xfrm>
          <a:prstGeom prst="rect">
            <a:avLst/>
          </a:prstGeom>
        </p:spPr>
      </p:pic>
    </p:spTree>
    <p:extLst>
      <p:ext uri="{BB962C8B-B14F-4D97-AF65-F5344CB8AC3E}">
        <p14:creationId xmlns:p14="http://schemas.microsoft.com/office/powerpoint/2010/main" val="355012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77" y="449349"/>
            <a:ext cx="8253413"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77" y="3478300"/>
            <a:ext cx="2507521" cy="278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3653" y="3575608"/>
            <a:ext cx="2983674" cy="278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9802" y="3674462"/>
            <a:ext cx="2614387" cy="268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74808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xmlns="" id="{0AD90373-A487-433E-BEAE-75DD1FB70E25}"/>
              </a:ext>
            </a:extLst>
          </p:cNvPr>
          <p:cNvPicPr>
            <a:picLocks noChangeAspect="1"/>
          </p:cNvPicPr>
          <p:nvPr/>
        </p:nvPicPr>
        <p:blipFill rotWithShape="1">
          <a:blip r:embed="rId2"/>
          <a:srcRect r="27055"/>
          <a:stretch/>
        </p:blipFill>
        <p:spPr>
          <a:xfrm>
            <a:off x="549134" y="533400"/>
            <a:ext cx="7832866" cy="5940552"/>
          </a:xfrm>
          <a:prstGeom prst="rect">
            <a:avLst/>
          </a:prstGeom>
        </p:spPr>
      </p:pic>
    </p:spTree>
    <p:extLst>
      <p:ext uri="{BB962C8B-B14F-4D97-AF65-F5344CB8AC3E}">
        <p14:creationId xmlns:p14="http://schemas.microsoft.com/office/powerpoint/2010/main" val="79337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EB81780B-3F33-48B5-864C-3F8F6E674CCE}"/>
              </a:ext>
            </a:extLst>
          </p:cNvPr>
          <p:cNvPicPr>
            <a:picLocks noGrp="1" noChangeAspect="1"/>
          </p:cNvPicPr>
          <p:nvPr>
            <p:ph sz="quarter" idx="1"/>
          </p:nvPr>
        </p:nvPicPr>
        <p:blipFill>
          <a:blip r:embed="rId2"/>
          <a:stretch>
            <a:fillRect/>
          </a:stretch>
        </p:blipFill>
        <p:spPr>
          <a:xfrm>
            <a:off x="304800" y="685800"/>
            <a:ext cx="8206116" cy="5257800"/>
          </a:xfrm>
          <a:prstGeom prst="rect">
            <a:avLst/>
          </a:prstGeom>
        </p:spPr>
      </p:pic>
    </p:spTree>
    <p:extLst>
      <p:ext uri="{BB962C8B-B14F-4D97-AF65-F5344CB8AC3E}">
        <p14:creationId xmlns:p14="http://schemas.microsoft.com/office/powerpoint/2010/main" val="3930324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5A6489E-74CA-4985-BB9B-AC2AFB4DECB2}"/>
              </a:ext>
            </a:extLst>
          </p:cNvPr>
          <p:cNvPicPr>
            <a:picLocks noChangeAspect="1"/>
          </p:cNvPicPr>
          <p:nvPr/>
        </p:nvPicPr>
        <p:blipFill>
          <a:blip r:embed="rId2"/>
          <a:stretch>
            <a:fillRect/>
          </a:stretch>
        </p:blipFill>
        <p:spPr>
          <a:xfrm>
            <a:off x="533400" y="1295400"/>
            <a:ext cx="7689573" cy="5002696"/>
          </a:xfrm>
          <a:prstGeom prst="rect">
            <a:avLst/>
          </a:prstGeom>
        </p:spPr>
      </p:pic>
      <p:sp>
        <p:nvSpPr>
          <p:cNvPr id="4" name="Title 1"/>
          <p:cNvSpPr txBox="1">
            <a:spLocks/>
          </p:cNvSpPr>
          <p:nvPr/>
        </p:nvSpPr>
        <p:spPr>
          <a:xfrm>
            <a:off x="457200" y="274638"/>
            <a:ext cx="74676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dirty="0" smtClean="0"/>
              <a:t>Multiview orthographic projection</a:t>
            </a:r>
            <a:endParaRPr lang="en-US" dirty="0"/>
          </a:p>
        </p:txBody>
      </p:sp>
    </p:spTree>
    <p:extLst>
      <p:ext uri="{BB962C8B-B14F-4D97-AF65-F5344CB8AC3E}">
        <p14:creationId xmlns:p14="http://schemas.microsoft.com/office/powerpoint/2010/main" val="2412330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99F542A-63CC-4D9B-9774-B8CD2F1CD523}"/>
              </a:ext>
            </a:extLst>
          </p:cNvPr>
          <p:cNvPicPr>
            <a:picLocks noChangeAspect="1"/>
          </p:cNvPicPr>
          <p:nvPr/>
        </p:nvPicPr>
        <p:blipFill>
          <a:blip r:embed="rId2"/>
          <a:stretch>
            <a:fillRect/>
          </a:stretch>
        </p:blipFill>
        <p:spPr>
          <a:xfrm>
            <a:off x="609600" y="1236260"/>
            <a:ext cx="7696200" cy="5638800"/>
          </a:xfrm>
          <a:prstGeom prst="rect">
            <a:avLst/>
          </a:prstGeom>
        </p:spPr>
      </p:pic>
      <p:sp>
        <p:nvSpPr>
          <p:cNvPr id="4" name="Title 1"/>
          <p:cNvSpPr txBox="1">
            <a:spLocks/>
          </p:cNvSpPr>
          <p:nvPr/>
        </p:nvSpPr>
        <p:spPr>
          <a:xfrm>
            <a:off x="457200" y="274638"/>
            <a:ext cx="74676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dirty="0" smtClean="0"/>
              <a:t>Multiview orthographic projection</a:t>
            </a:r>
            <a:endParaRPr lang="en-US" dirty="0"/>
          </a:p>
        </p:txBody>
      </p:sp>
    </p:spTree>
    <p:extLst>
      <p:ext uri="{BB962C8B-B14F-4D97-AF65-F5344CB8AC3E}">
        <p14:creationId xmlns:p14="http://schemas.microsoft.com/office/powerpoint/2010/main" val="185288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B8A5DA1-83FA-48C7-B004-8C9B0CCB5104}"/>
              </a:ext>
            </a:extLst>
          </p:cNvPr>
          <p:cNvPicPr>
            <a:picLocks noChangeAspect="1"/>
          </p:cNvPicPr>
          <p:nvPr/>
        </p:nvPicPr>
        <p:blipFill rotWithShape="1">
          <a:blip r:embed="rId2"/>
          <a:srcRect b="53676"/>
          <a:stretch/>
        </p:blipFill>
        <p:spPr>
          <a:xfrm>
            <a:off x="32982" y="533400"/>
            <a:ext cx="8497956" cy="3021495"/>
          </a:xfrm>
          <a:prstGeom prst="rect">
            <a:avLst/>
          </a:prstGeom>
        </p:spPr>
      </p:pic>
      <p:pic>
        <p:nvPicPr>
          <p:cNvPr id="4" name="Picture 3">
            <a:extLst>
              <a:ext uri="{FF2B5EF4-FFF2-40B4-BE49-F238E27FC236}">
                <a16:creationId xmlns="" xmlns:a16="http://schemas.microsoft.com/office/drawing/2014/main" id="{E5D73F80-98BD-4782-BC47-098E972D4CDD}"/>
              </a:ext>
            </a:extLst>
          </p:cNvPr>
          <p:cNvPicPr>
            <a:picLocks noChangeAspect="1"/>
          </p:cNvPicPr>
          <p:nvPr/>
        </p:nvPicPr>
        <p:blipFill rotWithShape="1">
          <a:blip r:embed="rId3"/>
          <a:srcRect t="23115" b="20055"/>
          <a:stretch/>
        </p:blipFill>
        <p:spPr>
          <a:xfrm>
            <a:off x="381000" y="4038600"/>
            <a:ext cx="7239000" cy="2362200"/>
          </a:xfrm>
          <a:prstGeom prst="rect">
            <a:avLst/>
          </a:prstGeom>
        </p:spPr>
      </p:pic>
    </p:spTree>
    <p:extLst>
      <p:ext uri="{BB962C8B-B14F-4D97-AF65-F5344CB8AC3E}">
        <p14:creationId xmlns:p14="http://schemas.microsoft.com/office/powerpoint/2010/main" val="4090128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DC75382-096C-46B6-B253-B184E8EFE16D}"/>
              </a:ext>
            </a:extLst>
          </p:cNvPr>
          <p:cNvPicPr>
            <a:picLocks noChangeAspect="1"/>
          </p:cNvPicPr>
          <p:nvPr/>
        </p:nvPicPr>
        <p:blipFill rotWithShape="1">
          <a:blip r:embed="rId2"/>
          <a:srcRect b="52812"/>
          <a:stretch/>
        </p:blipFill>
        <p:spPr>
          <a:xfrm>
            <a:off x="298174" y="357810"/>
            <a:ext cx="8007626" cy="2004390"/>
          </a:xfrm>
          <a:prstGeom prst="rect">
            <a:avLst/>
          </a:prstGeom>
        </p:spPr>
      </p:pic>
      <p:pic>
        <p:nvPicPr>
          <p:cNvPr id="3" name="Picture 2">
            <a:extLst>
              <a:ext uri="{FF2B5EF4-FFF2-40B4-BE49-F238E27FC236}">
                <a16:creationId xmlns="" xmlns:a16="http://schemas.microsoft.com/office/drawing/2014/main" id="{413A5BA5-6A2D-43C4-88D9-A51B6A310F0D}"/>
              </a:ext>
            </a:extLst>
          </p:cNvPr>
          <p:cNvPicPr>
            <a:picLocks noChangeAspect="1"/>
          </p:cNvPicPr>
          <p:nvPr/>
        </p:nvPicPr>
        <p:blipFill rotWithShape="1">
          <a:blip r:embed="rId3"/>
          <a:srcRect t="25781"/>
          <a:stretch/>
        </p:blipFill>
        <p:spPr>
          <a:xfrm>
            <a:off x="279977" y="2366749"/>
            <a:ext cx="8009901" cy="1547190"/>
          </a:xfrm>
          <a:prstGeom prst="rect">
            <a:avLst/>
          </a:prstGeom>
        </p:spPr>
      </p:pic>
      <p:pic>
        <p:nvPicPr>
          <p:cNvPr id="4" name="Picture 3">
            <a:extLst>
              <a:ext uri="{FF2B5EF4-FFF2-40B4-BE49-F238E27FC236}">
                <a16:creationId xmlns="" xmlns:a16="http://schemas.microsoft.com/office/drawing/2014/main" id="{C1081986-6E5C-40F4-A53C-9CE77B06C30D}"/>
              </a:ext>
            </a:extLst>
          </p:cNvPr>
          <p:cNvPicPr>
            <a:picLocks noChangeAspect="1"/>
          </p:cNvPicPr>
          <p:nvPr/>
        </p:nvPicPr>
        <p:blipFill rotWithShape="1">
          <a:blip r:embed="rId4"/>
          <a:srcRect b="69496"/>
          <a:stretch/>
        </p:blipFill>
        <p:spPr>
          <a:xfrm>
            <a:off x="457200" y="3913939"/>
            <a:ext cx="7832678" cy="1066800"/>
          </a:xfrm>
          <a:prstGeom prst="rect">
            <a:avLst/>
          </a:prstGeom>
        </p:spPr>
      </p:pic>
    </p:spTree>
    <p:extLst>
      <p:ext uri="{BB962C8B-B14F-4D97-AF65-F5344CB8AC3E}">
        <p14:creationId xmlns:p14="http://schemas.microsoft.com/office/powerpoint/2010/main" val="3418578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TEPS TO CHANGE FROM TRIMETRIC TO ISOMETRIC IN CREO. - YouTube">
            <a:extLst>
              <a:ext uri="{FF2B5EF4-FFF2-40B4-BE49-F238E27FC236}">
                <a16:creationId xmlns="" xmlns:a16="http://schemas.microsoft.com/office/drawing/2014/main" id="{A170D390-E22C-4689-88D3-FF2A3DF76522}"/>
              </a:ext>
            </a:extLst>
          </p:cNvPr>
          <p:cNvSpPr>
            <a:spLocks noChangeAspect="1" noChangeArrowheads="1"/>
          </p:cNvSpPr>
          <p:nvPr/>
        </p:nvSpPr>
        <p:spPr bwMode="auto">
          <a:xfrm>
            <a:off x="4457700" y="3276600"/>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 xmlns:a16="http://schemas.microsoft.com/office/drawing/2014/main" id="{1679192E-5BBD-4CBF-9AD4-EC57BE4EF35D}"/>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91520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xmlns="" id="{0AD90373-A487-433E-BEAE-75DD1FB70E25}"/>
              </a:ext>
            </a:extLst>
          </p:cNvPr>
          <p:cNvPicPr>
            <a:picLocks noChangeAspect="1"/>
          </p:cNvPicPr>
          <p:nvPr/>
        </p:nvPicPr>
        <p:blipFill rotWithShape="1">
          <a:blip r:embed="rId2"/>
          <a:srcRect r="27055"/>
          <a:stretch/>
        </p:blipFill>
        <p:spPr>
          <a:xfrm>
            <a:off x="549134" y="533400"/>
            <a:ext cx="7832866" cy="5940552"/>
          </a:xfrm>
          <a:prstGeom prst="rect">
            <a:avLst/>
          </a:prstGeom>
        </p:spPr>
      </p:pic>
    </p:spTree>
    <p:extLst>
      <p:ext uri="{BB962C8B-B14F-4D97-AF65-F5344CB8AC3E}">
        <p14:creationId xmlns:p14="http://schemas.microsoft.com/office/powerpoint/2010/main" val="4165961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Projection:</a:t>
            </a:r>
            <a:r>
              <a:rPr lang="en-US" b="1" dirty="0"/>
              <a:t/>
            </a:r>
            <a:br>
              <a:rPr lang="en-US" b="1" dirty="0"/>
            </a:br>
            <a:endParaRPr lang="en-US" dirty="0"/>
          </a:p>
        </p:txBody>
      </p:sp>
      <p:sp>
        <p:nvSpPr>
          <p:cNvPr id="3" name="Content Placeholder 2"/>
          <p:cNvSpPr>
            <a:spLocks noGrp="1"/>
          </p:cNvSpPr>
          <p:nvPr>
            <p:ph sz="quarter" idx="1"/>
          </p:nvPr>
        </p:nvSpPr>
        <p:spPr/>
        <p:txBody>
          <a:bodyPr/>
          <a:lstStyle/>
          <a:p>
            <a:pPr marL="0" indent="0" algn="just" fontAlgn="base">
              <a:buNone/>
            </a:pPr>
            <a:r>
              <a:rPr lang="en-US" dirty="0" smtClean="0"/>
              <a:t>2</a:t>
            </a:r>
            <a:r>
              <a:rPr lang="en-US" dirty="0"/>
              <a:t>. </a:t>
            </a:r>
            <a:r>
              <a:rPr lang="en-US" b="1" dirty="0"/>
              <a:t> Oblique Projection :</a:t>
            </a:r>
            <a:r>
              <a:rPr lang="en-US" dirty="0"/>
              <a:t> It is a kind of parallel projection where projecting rays emerges </a:t>
            </a:r>
            <a:r>
              <a:rPr lang="en-US" dirty="0" err="1"/>
              <a:t>parallelly</a:t>
            </a:r>
            <a:r>
              <a:rPr lang="en-US" dirty="0"/>
              <a:t> from the surface of the polygon and incident at an angle other than 90 degrees on the plane.</a:t>
            </a:r>
          </a:p>
        </p:txBody>
      </p:sp>
    </p:spTree>
    <p:extLst>
      <p:ext uri="{BB962C8B-B14F-4D97-AF65-F5344CB8AC3E}">
        <p14:creationId xmlns:p14="http://schemas.microsoft.com/office/powerpoint/2010/main" val="654244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Projection:</a:t>
            </a:r>
            <a:r>
              <a:rPr lang="en-US" b="1" dirty="0"/>
              <a:t/>
            </a:r>
            <a:br>
              <a:rPr lang="en-US" b="1" dirty="0"/>
            </a:br>
            <a:endParaRPr lang="en-US" dirty="0"/>
          </a:p>
        </p:txBody>
      </p:sp>
      <p:sp>
        <p:nvSpPr>
          <p:cNvPr id="3" name="Content Placeholder 2"/>
          <p:cNvSpPr>
            <a:spLocks noGrp="1"/>
          </p:cNvSpPr>
          <p:nvPr>
            <p:ph sz="quarter" idx="1"/>
          </p:nvPr>
        </p:nvSpPr>
        <p:spPr/>
        <p:txBody>
          <a:bodyPr/>
          <a:lstStyle/>
          <a:p>
            <a:pPr marL="0" indent="0" algn="just" fontAlgn="base">
              <a:buNone/>
            </a:pPr>
            <a:r>
              <a:rPr lang="en-US" b="1" dirty="0"/>
              <a:t>1. Cavalier Projection :</a:t>
            </a:r>
            <a:r>
              <a:rPr lang="en-US" dirty="0"/>
              <a:t> It is a kind of oblique projection where the projecting lines emerge </a:t>
            </a:r>
            <a:r>
              <a:rPr lang="en-US" dirty="0" err="1"/>
              <a:t>parallelly</a:t>
            </a:r>
            <a:r>
              <a:rPr lang="en-US" dirty="0"/>
              <a:t> from the object surface and incident at 45‘ rather than 90′ at the projecting plane. In this projection, the length of the reading axis is larger than the cabinet projection.</a:t>
            </a:r>
          </a:p>
          <a:p>
            <a:pPr marL="0" indent="0" algn="just">
              <a:buNone/>
            </a:pP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1047750" y="3963822"/>
            <a:ext cx="6286500" cy="2914650"/>
          </a:xfrm>
          <a:prstGeom prst="rect">
            <a:avLst/>
          </a:prstGeom>
        </p:spPr>
      </p:pic>
    </p:spTree>
    <p:extLst>
      <p:ext uri="{BB962C8B-B14F-4D97-AF65-F5344CB8AC3E}">
        <p14:creationId xmlns:p14="http://schemas.microsoft.com/office/powerpoint/2010/main" val="24178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 TRANSLATION</a:t>
            </a:r>
            <a:endParaRPr lang="en-US" dirty="0"/>
          </a:p>
        </p:txBody>
      </p:sp>
      <p:sp>
        <p:nvSpPr>
          <p:cNvPr id="3" name="Content Placeholder 2"/>
          <p:cNvSpPr>
            <a:spLocks noGrp="1"/>
          </p:cNvSpPr>
          <p:nvPr>
            <p:ph sz="quarter" idx="1"/>
          </p:nvPr>
        </p:nvSpPr>
        <p:spPr>
          <a:xfrm>
            <a:off x="457200" y="1600200"/>
            <a:ext cx="3886200" cy="4873752"/>
          </a:xfrm>
        </p:spPr>
        <p:txBody>
          <a:bodyPr/>
          <a:lstStyle/>
          <a:p>
            <a:pPr algn="just"/>
            <a:r>
              <a:rPr lang="en-US" dirty="0"/>
              <a:t>3D Translation is a process of moving an object from one position to another in a three dimensional plane</a:t>
            </a:r>
            <a:r>
              <a:rPr lang="en-US" dirty="0" smtClean="0"/>
              <a:t>.</a:t>
            </a:r>
          </a:p>
          <a:p>
            <a:pPr algn="just" fontAlgn="base"/>
            <a:r>
              <a:rPr lang="en-US" dirty="0"/>
              <a:t>Consider a point object O has to be moved from one position to another in a 3D plane</a:t>
            </a:r>
            <a:r>
              <a:rPr lang="en-US" dirty="0" smtClean="0"/>
              <a:t>.</a:t>
            </a:r>
          </a:p>
          <a:p>
            <a:pPr marL="0" indent="0" algn="just">
              <a:buNone/>
            </a:pPr>
            <a:r>
              <a:rPr lang="en-US" dirty="0" smtClean="0"/>
              <a:t/>
            </a:r>
            <a:br>
              <a:rPr lang="en-US" dirty="0" smtClean="0"/>
            </a:b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202873"/>
            <a:ext cx="4714875" cy="266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24600" y="3200400"/>
            <a:ext cx="1981200" cy="369332"/>
          </a:xfrm>
          <a:prstGeom prst="rect">
            <a:avLst/>
          </a:prstGeom>
          <a:noFill/>
        </p:spPr>
        <p:txBody>
          <a:bodyPr wrap="square" rtlCol="0">
            <a:spAutoFit/>
          </a:bodyPr>
          <a:lstStyle/>
          <a:p>
            <a:r>
              <a:rPr lang="en-US" dirty="0" smtClean="0">
                <a:solidFill>
                  <a:schemeClr val="accent1">
                    <a:lumMod val="75000"/>
                  </a:schemeClr>
                </a:solidFill>
              </a:rPr>
              <a:t>(</a:t>
            </a:r>
            <a:r>
              <a:rPr lang="en-US" dirty="0" err="1" smtClean="0">
                <a:solidFill>
                  <a:schemeClr val="accent1">
                    <a:lumMod val="75000"/>
                  </a:schemeClr>
                </a:solidFill>
              </a:rPr>
              <a:t>tx</a:t>
            </a:r>
            <a:r>
              <a:rPr lang="en-US" dirty="0" smtClean="0">
                <a:solidFill>
                  <a:schemeClr val="accent1">
                    <a:lumMod val="75000"/>
                  </a:schemeClr>
                </a:solidFill>
              </a:rPr>
              <a:t>, </a:t>
            </a:r>
            <a:r>
              <a:rPr lang="en-US" dirty="0" err="1" smtClean="0">
                <a:solidFill>
                  <a:schemeClr val="accent1">
                    <a:lumMod val="75000"/>
                  </a:schemeClr>
                </a:solidFill>
              </a:rPr>
              <a:t>ty,tz</a:t>
            </a:r>
            <a:r>
              <a:rPr lang="en-US" dirty="0" smtClean="0">
                <a:solidFill>
                  <a:schemeClr val="accent1">
                    <a:lumMod val="75000"/>
                  </a:schemeClr>
                </a:solidFill>
              </a:rPr>
              <a:t>)</a:t>
            </a:r>
            <a:endParaRPr lang="en-US" dirty="0">
              <a:solidFill>
                <a:schemeClr val="accent1">
                  <a:lumMod val="75000"/>
                </a:schemeClr>
              </a:solidFill>
            </a:endParaRPr>
          </a:p>
        </p:txBody>
      </p:sp>
    </p:spTree>
    <p:extLst>
      <p:ext uri="{BB962C8B-B14F-4D97-AF65-F5344CB8AC3E}">
        <p14:creationId xmlns:p14="http://schemas.microsoft.com/office/powerpoint/2010/main" val="8678103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Projection:</a:t>
            </a:r>
            <a:r>
              <a:rPr lang="en-US" b="1" dirty="0"/>
              <a:t/>
            </a:r>
            <a:br>
              <a:rPr lang="en-US" b="1" dirty="0"/>
            </a:br>
            <a:endParaRPr lang="en-US" dirty="0"/>
          </a:p>
        </p:txBody>
      </p:sp>
      <p:sp>
        <p:nvSpPr>
          <p:cNvPr id="3" name="Content Placeholder 2"/>
          <p:cNvSpPr>
            <a:spLocks noGrp="1"/>
          </p:cNvSpPr>
          <p:nvPr>
            <p:ph sz="quarter" idx="1"/>
          </p:nvPr>
        </p:nvSpPr>
        <p:spPr>
          <a:xfrm>
            <a:off x="457200" y="1600200"/>
            <a:ext cx="7924800" cy="4873752"/>
          </a:xfrm>
        </p:spPr>
        <p:txBody>
          <a:bodyPr/>
          <a:lstStyle/>
          <a:p>
            <a:pPr marL="0" indent="0" algn="just" fontAlgn="base">
              <a:buNone/>
            </a:pPr>
            <a:r>
              <a:rPr lang="en-US" b="1" dirty="0"/>
              <a:t>2. Cabinet Projection :</a:t>
            </a:r>
            <a:r>
              <a:rPr lang="en-US" dirty="0"/>
              <a:t> It is similar to that cavalier projection but here the length of reading axes just half than the cavalier projection and the incident angle at the projecting plane is 63.4′ rather 45′.</a:t>
            </a:r>
          </a:p>
        </p:txBody>
      </p:sp>
      <p:pic>
        <p:nvPicPr>
          <p:cNvPr id="4" name="Picture 3"/>
          <p:cNvPicPr>
            <a:picLocks noChangeAspect="1"/>
          </p:cNvPicPr>
          <p:nvPr/>
        </p:nvPicPr>
        <p:blipFill>
          <a:blip r:embed="rId2"/>
          <a:stretch>
            <a:fillRect/>
          </a:stretch>
        </p:blipFill>
        <p:spPr>
          <a:xfrm>
            <a:off x="1143000" y="3521771"/>
            <a:ext cx="6286500" cy="2914650"/>
          </a:xfrm>
          <a:prstGeom prst="rect">
            <a:avLst/>
          </a:prstGeom>
        </p:spPr>
      </p:pic>
    </p:spTree>
    <p:extLst>
      <p:ext uri="{BB962C8B-B14F-4D97-AF65-F5344CB8AC3E}">
        <p14:creationId xmlns:p14="http://schemas.microsoft.com/office/powerpoint/2010/main" val="869026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Projection:</a:t>
            </a:r>
            <a:r>
              <a:rPr lang="en-US" b="1" dirty="0"/>
              <a:t/>
            </a:r>
            <a:br>
              <a:rPr lang="en-US" b="1" dirty="0"/>
            </a:br>
            <a:endParaRPr lang="en-US" dirty="0"/>
          </a:p>
        </p:txBody>
      </p:sp>
      <p:sp>
        <p:nvSpPr>
          <p:cNvPr id="3" name="Content Placeholder 2"/>
          <p:cNvSpPr>
            <a:spLocks noGrp="1"/>
          </p:cNvSpPr>
          <p:nvPr>
            <p:ph sz="quarter" idx="1"/>
          </p:nvPr>
        </p:nvSpPr>
        <p:spPr/>
        <p:txBody>
          <a:bodyPr/>
          <a:lstStyle/>
          <a:p>
            <a:pPr marL="0" indent="0" algn="just" fontAlgn="base">
              <a:buNone/>
            </a:pPr>
            <a:r>
              <a:rPr lang="en-US" b="1" dirty="0" smtClean="0"/>
              <a:t>2</a:t>
            </a:r>
            <a:r>
              <a:rPr lang="en-US" b="1" dirty="0"/>
              <a:t>. Perspective </a:t>
            </a:r>
            <a:r>
              <a:rPr lang="en-US" b="1" dirty="0" smtClean="0"/>
              <a:t>Projection:- </a:t>
            </a:r>
            <a:r>
              <a:rPr lang="en-US" dirty="0" smtClean="0"/>
              <a:t>object position are transformed to the view plane along the lines that converge to a point called the projection reference point( center of projection).</a:t>
            </a:r>
            <a:endParaRPr lang="en-US" dirty="0"/>
          </a:p>
          <a:p>
            <a:pPr algn="just"/>
            <a:endParaRPr lang="en-US" dirty="0"/>
          </a:p>
        </p:txBody>
      </p:sp>
      <p:pic>
        <p:nvPicPr>
          <p:cNvPr id="4" name="Picture 3"/>
          <p:cNvPicPr>
            <a:picLocks noChangeAspect="1"/>
          </p:cNvPicPr>
          <p:nvPr/>
        </p:nvPicPr>
        <p:blipFill>
          <a:blip r:embed="rId2"/>
          <a:stretch>
            <a:fillRect/>
          </a:stretch>
        </p:blipFill>
        <p:spPr>
          <a:xfrm>
            <a:off x="457200" y="3581400"/>
            <a:ext cx="7543800" cy="3075114"/>
          </a:xfrm>
          <a:prstGeom prst="rect">
            <a:avLst/>
          </a:prstGeom>
        </p:spPr>
      </p:pic>
      <p:sp>
        <p:nvSpPr>
          <p:cNvPr id="5" name="Oval 4"/>
          <p:cNvSpPr/>
          <p:nvPr/>
        </p:nvSpPr>
        <p:spPr>
          <a:xfrm>
            <a:off x="4191000" y="4054136"/>
            <a:ext cx="3810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473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Types of Projection:</a:t>
            </a:r>
            <a:r>
              <a:rPr lang="en-US" b="1" dirty="0"/>
              <a:t/>
            </a:r>
            <a:br>
              <a:rPr lang="en-US" b="1" dirty="0"/>
            </a:br>
            <a:endParaRPr lang="en-US" dirty="0"/>
          </a:p>
        </p:txBody>
      </p:sp>
      <p:sp>
        <p:nvSpPr>
          <p:cNvPr id="3" name="Content Placeholder 2"/>
          <p:cNvSpPr>
            <a:spLocks noGrp="1"/>
          </p:cNvSpPr>
          <p:nvPr>
            <p:ph sz="quarter" idx="1"/>
          </p:nvPr>
        </p:nvSpPr>
        <p:spPr/>
        <p:txBody>
          <a:bodyPr/>
          <a:lstStyle/>
          <a:p>
            <a:pPr marL="0" indent="0" fontAlgn="base">
              <a:buNone/>
            </a:pPr>
            <a:r>
              <a:rPr lang="en-US" dirty="0" smtClean="0"/>
              <a:t>2</a:t>
            </a:r>
            <a:r>
              <a:rPr lang="en-US" dirty="0"/>
              <a:t>. Perspective </a:t>
            </a:r>
            <a:r>
              <a:rPr lang="en-US" dirty="0" smtClean="0"/>
              <a:t>Projection:- object position are transformed to the view plane along the lines that converge to a point called the projection reference point( center of projection).</a:t>
            </a:r>
            <a:endParaRPr lang="en-US" dirty="0"/>
          </a:p>
          <a:p>
            <a:endParaRPr lang="en-US" dirty="0"/>
          </a:p>
        </p:txBody>
      </p:sp>
      <p:pic>
        <p:nvPicPr>
          <p:cNvPr id="4" name="Picture 3"/>
          <p:cNvPicPr>
            <a:picLocks noChangeAspect="1"/>
          </p:cNvPicPr>
          <p:nvPr/>
        </p:nvPicPr>
        <p:blipFill>
          <a:blip r:embed="rId2"/>
          <a:stretch>
            <a:fillRect/>
          </a:stretch>
        </p:blipFill>
        <p:spPr>
          <a:xfrm>
            <a:off x="685800" y="3352800"/>
            <a:ext cx="7239000" cy="3505200"/>
          </a:xfrm>
          <a:prstGeom prst="rect">
            <a:avLst/>
          </a:prstGeom>
        </p:spPr>
      </p:pic>
      <p:sp>
        <p:nvSpPr>
          <p:cNvPr id="5" name="Oval 4"/>
          <p:cNvSpPr/>
          <p:nvPr/>
        </p:nvSpPr>
        <p:spPr>
          <a:xfrm>
            <a:off x="3810000" y="4953000"/>
            <a:ext cx="1066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306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F7571CD-79FF-4477-8C0F-AD222759124B}"/>
              </a:ext>
            </a:extLst>
          </p:cNvPr>
          <p:cNvPicPr>
            <a:picLocks noChangeAspect="1"/>
          </p:cNvPicPr>
          <p:nvPr/>
        </p:nvPicPr>
        <p:blipFill>
          <a:blip r:embed="rId2"/>
          <a:stretch>
            <a:fillRect/>
          </a:stretch>
        </p:blipFill>
        <p:spPr>
          <a:xfrm>
            <a:off x="129209" y="463827"/>
            <a:ext cx="7406225" cy="2266238"/>
          </a:xfrm>
          <a:prstGeom prst="rect">
            <a:avLst/>
          </a:prstGeom>
        </p:spPr>
      </p:pic>
      <p:pic>
        <p:nvPicPr>
          <p:cNvPr id="5" name="Picture 4">
            <a:extLst>
              <a:ext uri="{FF2B5EF4-FFF2-40B4-BE49-F238E27FC236}">
                <a16:creationId xmlns="" xmlns:a16="http://schemas.microsoft.com/office/drawing/2014/main" id="{856350F6-4B2F-425A-A6FF-FB9ABC0731BB}"/>
              </a:ext>
            </a:extLst>
          </p:cNvPr>
          <p:cNvPicPr>
            <a:picLocks noChangeAspect="1"/>
          </p:cNvPicPr>
          <p:nvPr/>
        </p:nvPicPr>
        <p:blipFill>
          <a:blip r:embed="rId3"/>
          <a:stretch>
            <a:fillRect/>
          </a:stretch>
        </p:blipFill>
        <p:spPr>
          <a:xfrm>
            <a:off x="1608567" y="2730066"/>
            <a:ext cx="5726512" cy="3664109"/>
          </a:xfrm>
          <a:prstGeom prst="rect">
            <a:avLst/>
          </a:prstGeom>
        </p:spPr>
      </p:pic>
    </p:spTree>
    <p:extLst>
      <p:ext uri="{BB962C8B-B14F-4D97-AF65-F5344CB8AC3E}">
        <p14:creationId xmlns:p14="http://schemas.microsoft.com/office/powerpoint/2010/main" val="14294607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6D0AE18-6C1C-45BF-ABC2-40C30B1415C2}"/>
              </a:ext>
            </a:extLst>
          </p:cNvPr>
          <p:cNvPicPr>
            <a:picLocks noChangeAspect="1"/>
          </p:cNvPicPr>
          <p:nvPr/>
        </p:nvPicPr>
        <p:blipFill rotWithShape="1">
          <a:blip r:embed="rId2"/>
          <a:srcRect l="6149" t="8204" r="2900" b="10864"/>
          <a:stretch/>
        </p:blipFill>
        <p:spPr>
          <a:xfrm>
            <a:off x="795131" y="238540"/>
            <a:ext cx="7792278" cy="5989983"/>
          </a:xfrm>
          <a:prstGeom prst="rect">
            <a:avLst/>
          </a:prstGeom>
        </p:spPr>
      </p:pic>
    </p:spTree>
    <p:extLst>
      <p:ext uri="{BB962C8B-B14F-4D97-AF65-F5344CB8AC3E}">
        <p14:creationId xmlns:p14="http://schemas.microsoft.com/office/powerpoint/2010/main" val="170765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1EFEB21-CA1E-479C-B93A-058805834F3D}"/>
              </a:ext>
            </a:extLst>
          </p:cNvPr>
          <p:cNvPicPr>
            <a:picLocks noChangeAspect="1"/>
          </p:cNvPicPr>
          <p:nvPr/>
        </p:nvPicPr>
        <p:blipFill>
          <a:blip r:embed="rId2"/>
          <a:stretch>
            <a:fillRect/>
          </a:stretch>
        </p:blipFill>
        <p:spPr>
          <a:xfrm>
            <a:off x="0" y="380026"/>
            <a:ext cx="7136296" cy="3184809"/>
          </a:xfrm>
          <a:prstGeom prst="rect">
            <a:avLst/>
          </a:prstGeom>
        </p:spPr>
      </p:pic>
      <p:pic>
        <p:nvPicPr>
          <p:cNvPr id="7" name="Picture 6">
            <a:extLst>
              <a:ext uri="{FF2B5EF4-FFF2-40B4-BE49-F238E27FC236}">
                <a16:creationId xmlns="" xmlns:a16="http://schemas.microsoft.com/office/drawing/2014/main" id="{F27B19A8-AB1C-48C1-95D0-A4D253A1D4D5}"/>
              </a:ext>
            </a:extLst>
          </p:cNvPr>
          <p:cNvPicPr>
            <a:picLocks noChangeAspect="1"/>
          </p:cNvPicPr>
          <p:nvPr/>
        </p:nvPicPr>
        <p:blipFill>
          <a:blip r:embed="rId3"/>
          <a:stretch>
            <a:fillRect/>
          </a:stretch>
        </p:blipFill>
        <p:spPr>
          <a:xfrm>
            <a:off x="1075997" y="3991393"/>
            <a:ext cx="6517499" cy="2674451"/>
          </a:xfrm>
          <a:prstGeom prst="rect">
            <a:avLst/>
          </a:prstGeom>
        </p:spPr>
      </p:pic>
    </p:spTree>
    <p:extLst>
      <p:ext uri="{BB962C8B-B14F-4D97-AF65-F5344CB8AC3E}">
        <p14:creationId xmlns:p14="http://schemas.microsoft.com/office/powerpoint/2010/main" val="510974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E0AE751-80F0-40C3-B21F-07B1F05B6D88}"/>
              </a:ext>
            </a:extLst>
          </p:cNvPr>
          <p:cNvPicPr>
            <a:picLocks noChangeAspect="1"/>
          </p:cNvPicPr>
          <p:nvPr/>
        </p:nvPicPr>
        <p:blipFill rotWithShape="1">
          <a:blip r:embed="rId2"/>
          <a:srcRect t="6404" r="718"/>
          <a:stretch/>
        </p:blipFill>
        <p:spPr>
          <a:xfrm>
            <a:off x="240498" y="119776"/>
            <a:ext cx="8517835" cy="4260564"/>
          </a:xfrm>
          <a:prstGeom prst="rect">
            <a:avLst/>
          </a:prstGeom>
        </p:spPr>
      </p:pic>
      <p:pic>
        <p:nvPicPr>
          <p:cNvPr id="5" name="Picture 4">
            <a:extLst>
              <a:ext uri="{FF2B5EF4-FFF2-40B4-BE49-F238E27FC236}">
                <a16:creationId xmlns="" xmlns:a16="http://schemas.microsoft.com/office/drawing/2014/main" id="{7D6B941A-9FBF-4972-913E-B6F9018AE8AE}"/>
              </a:ext>
            </a:extLst>
          </p:cNvPr>
          <p:cNvPicPr>
            <a:picLocks noChangeAspect="1"/>
          </p:cNvPicPr>
          <p:nvPr/>
        </p:nvPicPr>
        <p:blipFill>
          <a:blip r:embed="rId3"/>
          <a:stretch>
            <a:fillRect/>
          </a:stretch>
        </p:blipFill>
        <p:spPr>
          <a:xfrm>
            <a:off x="1027651" y="4380340"/>
            <a:ext cx="6943532" cy="2179486"/>
          </a:xfrm>
          <a:prstGeom prst="rect">
            <a:avLst/>
          </a:prstGeom>
        </p:spPr>
      </p:pic>
    </p:spTree>
    <p:extLst>
      <p:ext uri="{BB962C8B-B14F-4D97-AF65-F5344CB8AC3E}">
        <p14:creationId xmlns:p14="http://schemas.microsoft.com/office/powerpoint/2010/main" val="35413415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C8179C9-12B5-45C5-B5DD-C41080A971E4}"/>
              </a:ext>
            </a:extLst>
          </p:cNvPr>
          <p:cNvPicPr>
            <a:picLocks noChangeAspect="1"/>
          </p:cNvPicPr>
          <p:nvPr/>
        </p:nvPicPr>
        <p:blipFill rotWithShape="1">
          <a:blip r:embed="rId2"/>
          <a:srcRect t="14968"/>
          <a:stretch/>
        </p:blipFill>
        <p:spPr>
          <a:xfrm>
            <a:off x="208723" y="0"/>
            <a:ext cx="8458199" cy="6679096"/>
          </a:xfrm>
          <a:prstGeom prst="rect">
            <a:avLst/>
          </a:prstGeom>
        </p:spPr>
      </p:pic>
    </p:spTree>
    <p:extLst>
      <p:ext uri="{BB962C8B-B14F-4D97-AF65-F5344CB8AC3E}">
        <p14:creationId xmlns:p14="http://schemas.microsoft.com/office/powerpoint/2010/main" val="27693631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85C9665-E330-4E1D-A26F-A6F06D984D63}"/>
              </a:ext>
            </a:extLst>
          </p:cNvPr>
          <p:cNvPicPr>
            <a:picLocks noChangeAspect="1"/>
          </p:cNvPicPr>
          <p:nvPr/>
        </p:nvPicPr>
        <p:blipFill>
          <a:blip r:embed="rId2"/>
          <a:stretch>
            <a:fillRect/>
          </a:stretch>
        </p:blipFill>
        <p:spPr>
          <a:xfrm>
            <a:off x="1" y="92767"/>
            <a:ext cx="7826432" cy="3200538"/>
          </a:xfrm>
          <a:prstGeom prst="rect">
            <a:avLst/>
          </a:prstGeom>
        </p:spPr>
      </p:pic>
    </p:spTree>
    <p:extLst>
      <p:ext uri="{BB962C8B-B14F-4D97-AF65-F5344CB8AC3E}">
        <p14:creationId xmlns:p14="http://schemas.microsoft.com/office/powerpoint/2010/main" val="3073953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304800"/>
            <a:ext cx="7848600" cy="523220"/>
          </a:xfrm>
          <a:prstGeom prst="rect">
            <a:avLst/>
          </a:prstGeom>
        </p:spPr>
        <p:txBody>
          <a:bodyPr wrap="square">
            <a:spAutoFit/>
          </a:bodyPr>
          <a:lstStyle/>
          <a:p>
            <a:r>
              <a:rPr lang="en-US" sz="2800" dirty="0"/>
              <a:t>Types of hidden surface detection algorithms</a:t>
            </a:r>
          </a:p>
        </p:txBody>
      </p:sp>
      <p:sp>
        <p:nvSpPr>
          <p:cNvPr id="3" name="Rectangle 2"/>
          <p:cNvSpPr/>
          <p:nvPr/>
        </p:nvSpPr>
        <p:spPr>
          <a:xfrm>
            <a:off x="838200" y="1295400"/>
            <a:ext cx="7543800" cy="954107"/>
          </a:xfrm>
          <a:prstGeom prst="rect">
            <a:avLst/>
          </a:prstGeom>
        </p:spPr>
        <p:txBody>
          <a:bodyPr wrap="square">
            <a:spAutoFit/>
          </a:bodyPr>
          <a:lstStyle/>
          <a:p>
            <a:pPr marL="514350" indent="-514350">
              <a:buAutoNum type="arabicPeriod"/>
            </a:pPr>
            <a:r>
              <a:rPr lang="en-US" sz="2800" dirty="0" smtClean="0"/>
              <a:t>Object </a:t>
            </a:r>
            <a:r>
              <a:rPr lang="en-US" sz="2800" dirty="0"/>
              <a:t>space </a:t>
            </a:r>
            <a:r>
              <a:rPr lang="en-US" sz="2800" dirty="0" smtClean="0"/>
              <a:t>methods</a:t>
            </a:r>
          </a:p>
          <a:p>
            <a:pPr marL="514350" indent="-514350">
              <a:buAutoNum type="arabicPeriod"/>
            </a:pPr>
            <a:r>
              <a:rPr lang="en-US" sz="2800" dirty="0" smtClean="0"/>
              <a:t>Image </a:t>
            </a:r>
            <a:r>
              <a:rPr lang="en-US" sz="2800" dirty="0"/>
              <a:t>space methods</a:t>
            </a:r>
          </a:p>
        </p:txBody>
      </p:sp>
    </p:spTree>
    <p:extLst>
      <p:ext uri="{BB962C8B-B14F-4D97-AF65-F5344CB8AC3E}">
        <p14:creationId xmlns:p14="http://schemas.microsoft.com/office/powerpoint/2010/main" val="41258790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TRANSLATION</a:t>
            </a:r>
          </a:p>
        </p:txBody>
      </p:sp>
      <p:sp>
        <p:nvSpPr>
          <p:cNvPr id="3" name="Content Placeholder 2"/>
          <p:cNvSpPr>
            <a:spLocks noGrp="1"/>
          </p:cNvSpPr>
          <p:nvPr>
            <p:ph sz="quarter" idx="1"/>
          </p:nvPr>
        </p:nvSpPr>
        <p:spPr>
          <a:xfrm>
            <a:off x="457200" y="1600200"/>
            <a:ext cx="8382000" cy="4873752"/>
          </a:xfrm>
        </p:spPr>
        <p:txBody>
          <a:bodyPr/>
          <a:lstStyle/>
          <a:p>
            <a:pPr marL="0" indent="0" fontAlgn="base">
              <a:buNone/>
            </a:pPr>
            <a:r>
              <a:rPr lang="en-US" dirty="0"/>
              <a:t>Let-</a:t>
            </a:r>
          </a:p>
          <a:p>
            <a:pPr fontAlgn="base"/>
            <a:r>
              <a:rPr lang="en-US" dirty="0"/>
              <a:t>Initial coordinates of the object O = </a:t>
            </a:r>
            <a:r>
              <a:rPr lang="en-US" dirty="0">
                <a:solidFill>
                  <a:srgbClr val="FF0000"/>
                </a:solidFill>
              </a:rPr>
              <a:t>(</a:t>
            </a:r>
            <a:r>
              <a:rPr lang="en-US" dirty="0" err="1">
                <a:solidFill>
                  <a:srgbClr val="FF0000"/>
                </a:solidFill>
              </a:rPr>
              <a:t>X</a:t>
            </a:r>
            <a:r>
              <a:rPr lang="en-US" baseline="-25000" dirty="0" err="1">
                <a:solidFill>
                  <a:srgbClr val="FF0000"/>
                </a:solidFill>
              </a:rPr>
              <a:t>old</a:t>
            </a:r>
            <a:r>
              <a:rPr lang="en-US" dirty="0">
                <a:solidFill>
                  <a:srgbClr val="FF0000"/>
                </a:solidFill>
              </a:rPr>
              <a:t>, </a:t>
            </a:r>
            <a:r>
              <a:rPr lang="en-US" dirty="0" err="1">
                <a:solidFill>
                  <a:srgbClr val="FF0000"/>
                </a:solidFill>
              </a:rPr>
              <a:t>Y</a:t>
            </a:r>
            <a:r>
              <a:rPr lang="en-US" baseline="-25000" dirty="0" err="1">
                <a:solidFill>
                  <a:srgbClr val="FF0000"/>
                </a:solidFill>
              </a:rPr>
              <a:t>old</a:t>
            </a:r>
            <a:r>
              <a:rPr lang="en-US" dirty="0">
                <a:solidFill>
                  <a:srgbClr val="FF0000"/>
                </a:solidFill>
              </a:rPr>
              <a:t>, </a:t>
            </a:r>
            <a:r>
              <a:rPr lang="en-US" dirty="0" err="1" smtClean="0">
                <a:solidFill>
                  <a:srgbClr val="FF0000"/>
                </a:solidFill>
              </a:rPr>
              <a:t>Z</a:t>
            </a:r>
            <a:r>
              <a:rPr lang="en-US" baseline="-25000" dirty="0" err="1" smtClean="0">
                <a:solidFill>
                  <a:srgbClr val="FF0000"/>
                </a:solidFill>
              </a:rPr>
              <a:t>old</a:t>
            </a:r>
            <a:r>
              <a:rPr lang="en-US" dirty="0" smtClean="0">
                <a:solidFill>
                  <a:srgbClr val="FF0000"/>
                </a:solidFill>
              </a:rPr>
              <a:t>)</a:t>
            </a:r>
          </a:p>
          <a:p>
            <a:pPr fontAlgn="base"/>
            <a:endParaRPr lang="en-US" dirty="0">
              <a:solidFill>
                <a:srgbClr val="FF0000"/>
              </a:solidFill>
            </a:endParaRPr>
          </a:p>
          <a:p>
            <a:pPr fontAlgn="base"/>
            <a:r>
              <a:rPr lang="en-US" dirty="0" smtClean="0"/>
              <a:t>New </a:t>
            </a:r>
            <a:r>
              <a:rPr lang="en-US" dirty="0"/>
              <a:t>coordinates of the object O after translation = </a:t>
            </a:r>
            <a:r>
              <a:rPr lang="en-US" dirty="0">
                <a:solidFill>
                  <a:srgbClr val="FF0000"/>
                </a:solidFill>
              </a:rPr>
              <a:t>(</a:t>
            </a:r>
            <a:r>
              <a:rPr lang="en-US" dirty="0" err="1">
                <a:solidFill>
                  <a:srgbClr val="FF0000"/>
                </a:solidFill>
              </a:rPr>
              <a:t>X</a:t>
            </a:r>
            <a:r>
              <a:rPr lang="en-US" baseline="-25000" dirty="0" err="1">
                <a:solidFill>
                  <a:srgbClr val="FF0000"/>
                </a:solidFill>
              </a:rPr>
              <a:t>new</a:t>
            </a:r>
            <a:r>
              <a:rPr lang="en-US" dirty="0">
                <a:solidFill>
                  <a:srgbClr val="FF0000"/>
                </a:solidFill>
              </a:rPr>
              <a:t>, </a:t>
            </a:r>
            <a:r>
              <a:rPr lang="en-US" dirty="0" err="1">
                <a:solidFill>
                  <a:srgbClr val="FF0000"/>
                </a:solidFill>
              </a:rPr>
              <a:t>Y</a:t>
            </a:r>
            <a:r>
              <a:rPr lang="en-US" baseline="-25000" dirty="0" err="1">
                <a:solidFill>
                  <a:srgbClr val="FF0000"/>
                </a:solidFill>
              </a:rPr>
              <a:t>new</a:t>
            </a:r>
            <a:r>
              <a:rPr lang="en-US" dirty="0">
                <a:solidFill>
                  <a:srgbClr val="FF0000"/>
                </a:solidFill>
              </a:rPr>
              <a:t>, </a:t>
            </a:r>
            <a:r>
              <a:rPr lang="en-US" dirty="0" err="1" smtClean="0">
                <a:solidFill>
                  <a:srgbClr val="FF0000"/>
                </a:solidFill>
              </a:rPr>
              <a:t>Z</a:t>
            </a:r>
            <a:r>
              <a:rPr lang="en-US" baseline="-25000" dirty="0" err="1" smtClean="0">
                <a:solidFill>
                  <a:srgbClr val="FF0000"/>
                </a:solidFill>
              </a:rPr>
              <a:t>new</a:t>
            </a:r>
            <a:r>
              <a:rPr lang="en-US" dirty="0" smtClean="0">
                <a:solidFill>
                  <a:srgbClr val="FF0000"/>
                </a:solidFill>
              </a:rPr>
              <a:t>)</a:t>
            </a:r>
          </a:p>
          <a:p>
            <a:pPr fontAlgn="base"/>
            <a:endParaRPr lang="en-US" dirty="0">
              <a:solidFill>
                <a:srgbClr val="FF0000"/>
              </a:solidFill>
            </a:endParaRPr>
          </a:p>
          <a:p>
            <a:pPr fontAlgn="base"/>
            <a:r>
              <a:rPr lang="en-US" dirty="0"/>
              <a:t>Translation vector or Shift vector = </a:t>
            </a:r>
            <a:r>
              <a:rPr lang="en-US" dirty="0">
                <a:solidFill>
                  <a:srgbClr val="FF0000"/>
                </a:solidFill>
              </a:rPr>
              <a:t>(</a:t>
            </a:r>
            <a:r>
              <a:rPr lang="en-US" dirty="0" err="1">
                <a:solidFill>
                  <a:srgbClr val="FF0000"/>
                </a:solidFill>
              </a:rPr>
              <a:t>T</a:t>
            </a:r>
            <a:r>
              <a:rPr lang="en-US" baseline="-25000" dirty="0" err="1">
                <a:solidFill>
                  <a:srgbClr val="FF0000"/>
                </a:solidFill>
              </a:rPr>
              <a:t>x</a:t>
            </a:r>
            <a:r>
              <a:rPr lang="en-US" dirty="0">
                <a:solidFill>
                  <a:srgbClr val="FF0000"/>
                </a:solidFill>
              </a:rPr>
              <a:t>, T</a:t>
            </a:r>
            <a:r>
              <a:rPr lang="en-US" baseline="-25000" dirty="0">
                <a:solidFill>
                  <a:srgbClr val="FF0000"/>
                </a:solidFill>
              </a:rPr>
              <a:t>y</a:t>
            </a:r>
            <a:r>
              <a:rPr lang="en-US" dirty="0">
                <a:solidFill>
                  <a:srgbClr val="FF0000"/>
                </a:solidFill>
              </a:rPr>
              <a:t>, </a:t>
            </a:r>
            <a:r>
              <a:rPr lang="en-US" dirty="0" err="1">
                <a:solidFill>
                  <a:srgbClr val="FF0000"/>
                </a:solidFill>
              </a:rPr>
              <a:t>T</a:t>
            </a:r>
            <a:r>
              <a:rPr lang="en-US" baseline="-25000" dirty="0" err="1">
                <a:solidFill>
                  <a:srgbClr val="FF0000"/>
                </a:solidFill>
              </a:rPr>
              <a:t>z</a:t>
            </a:r>
            <a:r>
              <a:rPr lang="en-US" dirty="0">
                <a:solidFill>
                  <a:srgbClr val="FF0000"/>
                </a:solidFill>
              </a:rPr>
              <a:t>)</a:t>
            </a:r>
          </a:p>
          <a:p>
            <a:pPr marL="0" indent="0" fontAlgn="base">
              <a:buNone/>
            </a:pPr>
            <a:r>
              <a:rPr lang="en-US" dirty="0"/>
              <a:t> </a:t>
            </a:r>
          </a:p>
          <a:p>
            <a:endParaRPr lang="en-US" dirty="0"/>
          </a:p>
        </p:txBody>
      </p:sp>
    </p:spTree>
    <p:extLst>
      <p:ext uri="{BB962C8B-B14F-4D97-AF65-F5344CB8AC3E}">
        <p14:creationId xmlns:p14="http://schemas.microsoft.com/office/powerpoint/2010/main" val="5929054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81000" y="76201"/>
            <a:ext cx="83058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66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GB" altLang="en-US" dirty="0" smtClean="0"/>
              <a:t>Visible-Surface Detection </a:t>
            </a:r>
          </a:p>
        </p:txBody>
      </p:sp>
      <p:sp>
        <p:nvSpPr>
          <p:cNvPr id="6147" name="Rectangle 3"/>
          <p:cNvSpPr>
            <a:spLocks noGrp="1" noChangeArrowheads="1"/>
          </p:cNvSpPr>
          <p:nvPr>
            <p:ph type="body" idx="1"/>
          </p:nvPr>
        </p:nvSpPr>
        <p:spPr/>
        <p:txBody>
          <a:bodyPr/>
          <a:lstStyle/>
          <a:p>
            <a:pPr eaLnBrk="1" hangingPunct="1">
              <a:buFontTx/>
              <a:buNone/>
            </a:pPr>
            <a:r>
              <a:rPr lang="en-US" altLang="en-US" smtClean="0">
                <a:solidFill>
                  <a:srgbClr val="400000"/>
                </a:solidFill>
                <a:cs typeface="Times New Roman" panose="02020603050405020304" pitchFamily="18" charset="0"/>
              </a:rPr>
              <a:t>Problem:</a:t>
            </a:r>
          </a:p>
          <a:p>
            <a:pPr eaLnBrk="1" hangingPunct="1">
              <a:buFontTx/>
              <a:buNone/>
            </a:pPr>
            <a:r>
              <a:rPr lang="en-US" altLang="en-US" smtClean="0">
                <a:solidFill>
                  <a:srgbClr val="400000"/>
                </a:solidFill>
                <a:cs typeface="Times New Roman" panose="02020603050405020304" pitchFamily="18" charset="0"/>
              </a:rPr>
              <a:t>Given a scene and a projection, </a:t>
            </a:r>
          </a:p>
          <a:p>
            <a:pPr eaLnBrk="1" hangingPunct="1">
              <a:buFontTx/>
              <a:buNone/>
            </a:pPr>
            <a:r>
              <a:rPr lang="en-US" altLang="en-US" smtClean="0">
                <a:solidFill>
                  <a:srgbClr val="400000"/>
                </a:solidFill>
                <a:cs typeface="Times New Roman" panose="02020603050405020304" pitchFamily="18" charset="0"/>
              </a:rPr>
              <a:t>what can we see?</a:t>
            </a:r>
          </a:p>
          <a:p>
            <a:pPr eaLnBrk="1" hangingPunct="1"/>
            <a:endParaRPr lang="en-US" altLang="en-US" smtClean="0">
              <a:solidFill>
                <a:srgbClr val="400000"/>
              </a:solidFill>
              <a:cs typeface="Times New Roman" panose="02020603050405020304" pitchFamily="18" charset="0"/>
            </a:endParaRPr>
          </a:p>
        </p:txBody>
      </p:sp>
      <p:sp>
        <p:nvSpPr>
          <p:cNvPr id="6148" name="AutoShape 4"/>
          <p:cNvSpPr>
            <a:spLocks noChangeArrowheads="1"/>
          </p:cNvSpPr>
          <p:nvPr/>
        </p:nvSpPr>
        <p:spPr bwMode="auto">
          <a:xfrm>
            <a:off x="1371600" y="4114800"/>
            <a:ext cx="1676400" cy="1447800"/>
          </a:xfrm>
          <a:prstGeom prst="cube">
            <a:avLst>
              <a:gd name="adj" fmla="val 25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i="1">
                <a:solidFill>
                  <a:schemeClr val="tx1"/>
                </a:solidFill>
                <a:latin typeface="Times New Roman" panose="02020603050405020304" pitchFamily="18" charset="0"/>
              </a:defRPr>
            </a:lvl1pPr>
            <a:lvl2pPr marL="742950" indent="-285750" eaLnBrk="0" hangingPunct="0">
              <a:defRPr sz="2400" i="1">
                <a:solidFill>
                  <a:schemeClr val="tx1"/>
                </a:solidFill>
                <a:latin typeface="Times New Roman" panose="02020603050405020304" pitchFamily="18" charset="0"/>
              </a:defRPr>
            </a:lvl2pPr>
            <a:lvl3pPr marL="1143000" indent="-228600" eaLnBrk="0" hangingPunct="0">
              <a:defRPr sz="2400" i="1">
                <a:solidFill>
                  <a:schemeClr val="tx1"/>
                </a:solidFill>
                <a:latin typeface="Times New Roman" panose="02020603050405020304" pitchFamily="18" charset="0"/>
              </a:defRPr>
            </a:lvl3pPr>
            <a:lvl4pPr marL="1600200" indent="-228600" eaLnBrk="0" hangingPunct="0">
              <a:defRPr sz="2400" i="1">
                <a:solidFill>
                  <a:schemeClr val="tx1"/>
                </a:solidFill>
                <a:latin typeface="Times New Roman" panose="02020603050405020304" pitchFamily="18" charset="0"/>
              </a:defRPr>
            </a:lvl4pPr>
            <a:lvl5pPr marL="2057400" indent="-228600" eaLnBrk="0" hangingPunct="0">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i="1">
                <a:solidFill>
                  <a:schemeClr val="tx1"/>
                </a:solidFill>
                <a:latin typeface="Times New Roman" panose="02020603050405020304" pitchFamily="18" charset="0"/>
              </a:defRPr>
            </a:lvl9pPr>
          </a:lstStyle>
          <a:p>
            <a:pPr eaLnBrk="1" hangingPunct="1"/>
            <a:endParaRPr lang="en-US" altLang="en-US"/>
          </a:p>
        </p:txBody>
      </p:sp>
      <p:sp>
        <p:nvSpPr>
          <p:cNvPr id="6149" name="AutoShape 5"/>
          <p:cNvSpPr>
            <a:spLocks noChangeArrowheads="1"/>
          </p:cNvSpPr>
          <p:nvPr/>
        </p:nvSpPr>
        <p:spPr bwMode="auto">
          <a:xfrm>
            <a:off x="4724400" y="4114800"/>
            <a:ext cx="1676400" cy="1447800"/>
          </a:xfrm>
          <a:prstGeom prst="cube">
            <a:avLst>
              <a:gd name="adj" fmla="val 25000"/>
            </a:avLst>
          </a:prstGeom>
          <a:solidFill>
            <a:schemeClr val="accent1"/>
          </a:solidFill>
          <a:ln w="38100">
            <a:solidFill>
              <a:schemeClr val="tx1"/>
            </a:solidFill>
            <a:miter lim="800000"/>
            <a:headEnd/>
            <a:tailEnd/>
          </a:ln>
        </p:spPr>
        <p:txBody>
          <a:bodyPr wrap="none" anchor="ctr">
            <a:spAutoFit/>
          </a:bodyPr>
          <a:lstStyle>
            <a:lvl1pPr eaLnBrk="0" hangingPunct="0">
              <a:defRPr sz="2400" i="1">
                <a:solidFill>
                  <a:schemeClr val="tx1"/>
                </a:solidFill>
                <a:latin typeface="Times New Roman" panose="02020603050405020304" pitchFamily="18" charset="0"/>
              </a:defRPr>
            </a:lvl1pPr>
            <a:lvl2pPr marL="742950" indent="-285750" eaLnBrk="0" hangingPunct="0">
              <a:defRPr sz="2400" i="1">
                <a:solidFill>
                  <a:schemeClr val="tx1"/>
                </a:solidFill>
                <a:latin typeface="Times New Roman" panose="02020603050405020304" pitchFamily="18" charset="0"/>
              </a:defRPr>
            </a:lvl2pPr>
            <a:lvl3pPr marL="1143000" indent="-228600" eaLnBrk="0" hangingPunct="0">
              <a:defRPr sz="2400" i="1">
                <a:solidFill>
                  <a:schemeClr val="tx1"/>
                </a:solidFill>
                <a:latin typeface="Times New Roman" panose="02020603050405020304" pitchFamily="18" charset="0"/>
              </a:defRPr>
            </a:lvl3pPr>
            <a:lvl4pPr marL="1600200" indent="-228600" eaLnBrk="0" hangingPunct="0">
              <a:defRPr sz="2400" i="1">
                <a:solidFill>
                  <a:schemeClr val="tx1"/>
                </a:solidFill>
                <a:latin typeface="Times New Roman" panose="02020603050405020304" pitchFamily="18" charset="0"/>
              </a:defRPr>
            </a:lvl4pPr>
            <a:lvl5pPr marL="2057400" indent="-228600" eaLnBrk="0" hangingPunct="0">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i="1">
                <a:solidFill>
                  <a:schemeClr val="tx1"/>
                </a:solidFill>
                <a:latin typeface="Times New Roman" panose="02020603050405020304" pitchFamily="18" charset="0"/>
              </a:defRPr>
            </a:lvl9pPr>
          </a:lstStyle>
          <a:p>
            <a:pPr eaLnBrk="1" hangingPunct="1"/>
            <a:endParaRPr lang="en-US" altLang="en-US"/>
          </a:p>
        </p:txBody>
      </p:sp>
      <p:sp>
        <p:nvSpPr>
          <p:cNvPr id="6150" name="Line 6"/>
          <p:cNvSpPr>
            <a:spLocks noChangeShapeType="1"/>
          </p:cNvSpPr>
          <p:nvPr/>
        </p:nvSpPr>
        <p:spPr bwMode="auto">
          <a:xfrm>
            <a:off x="1752600" y="4114800"/>
            <a:ext cx="0" cy="1066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151" name="Line 7"/>
          <p:cNvSpPr>
            <a:spLocks noChangeShapeType="1"/>
          </p:cNvSpPr>
          <p:nvPr/>
        </p:nvSpPr>
        <p:spPr bwMode="auto">
          <a:xfrm flipH="1">
            <a:off x="1752600" y="5181600"/>
            <a:ext cx="1295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152" name="Line 8"/>
          <p:cNvSpPr>
            <a:spLocks noChangeShapeType="1"/>
          </p:cNvSpPr>
          <p:nvPr/>
        </p:nvSpPr>
        <p:spPr bwMode="auto">
          <a:xfrm flipV="1">
            <a:off x="1371600" y="5181600"/>
            <a:ext cx="3810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153" name="Line 9"/>
          <p:cNvSpPr>
            <a:spLocks noChangeShapeType="1"/>
          </p:cNvSpPr>
          <p:nvPr/>
        </p:nvSpPr>
        <p:spPr bwMode="auto">
          <a:xfrm>
            <a:off x="3505200" y="4800600"/>
            <a:ext cx="7620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21335745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GB" altLang="en-US" dirty="0" smtClean="0"/>
              <a:t>Visible-Surface Detection </a:t>
            </a:r>
          </a:p>
        </p:txBody>
      </p:sp>
      <p:sp>
        <p:nvSpPr>
          <p:cNvPr id="8195" name="Rectangle 3"/>
          <p:cNvSpPr>
            <a:spLocks noGrp="1" noChangeArrowheads="1"/>
          </p:cNvSpPr>
          <p:nvPr>
            <p:ph type="body" idx="1"/>
          </p:nvPr>
        </p:nvSpPr>
        <p:spPr>
          <a:xfrm>
            <a:off x="685800" y="1981200"/>
            <a:ext cx="7696200" cy="3962400"/>
          </a:xfrm>
        </p:spPr>
        <p:txBody>
          <a:bodyPr/>
          <a:lstStyle/>
          <a:p>
            <a:pPr eaLnBrk="1" hangingPunct="1">
              <a:buFontTx/>
              <a:buNone/>
            </a:pPr>
            <a:r>
              <a:rPr lang="en-US" altLang="en-US" smtClean="0">
                <a:solidFill>
                  <a:srgbClr val="400000"/>
                </a:solidFill>
                <a:cs typeface="Times New Roman" panose="02020603050405020304" pitchFamily="18" charset="0"/>
              </a:rPr>
              <a:t>Two main types of algorithms:</a:t>
            </a:r>
          </a:p>
          <a:p>
            <a:pPr lvl="1" eaLnBrk="1" hangingPunct="1">
              <a:buFontTx/>
              <a:buNone/>
            </a:pPr>
            <a:r>
              <a:rPr lang="en-US" altLang="en-US" i="1" smtClean="0">
                <a:solidFill>
                  <a:srgbClr val="400000"/>
                </a:solidFill>
                <a:cs typeface="Times New Roman" panose="02020603050405020304" pitchFamily="18" charset="0"/>
              </a:rPr>
              <a:t>Object space: Determine which part of the object are visible</a:t>
            </a:r>
          </a:p>
          <a:p>
            <a:pPr lvl="1" eaLnBrk="1" hangingPunct="1">
              <a:buFontTx/>
              <a:buNone/>
            </a:pPr>
            <a:r>
              <a:rPr lang="en-US" altLang="en-US" i="1" smtClean="0">
                <a:solidFill>
                  <a:srgbClr val="400000"/>
                </a:solidFill>
                <a:cs typeface="Times New Roman" panose="02020603050405020304" pitchFamily="18" charset="0"/>
              </a:rPr>
              <a:t>Image space: Determine per pixel which point of an object is visible</a:t>
            </a:r>
            <a:endParaRPr lang="en-US" altLang="en-US" smtClean="0">
              <a:solidFill>
                <a:srgbClr val="400000"/>
              </a:solidFill>
              <a:cs typeface="Times New Roman" panose="02020603050405020304" pitchFamily="18" charset="0"/>
            </a:endParaRPr>
          </a:p>
        </p:txBody>
      </p:sp>
      <p:sp>
        <p:nvSpPr>
          <p:cNvPr id="8196" name="Text Box 4"/>
          <p:cNvSpPr txBox="1">
            <a:spLocks noChangeArrowheads="1"/>
          </p:cNvSpPr>
          <p:nvPr/>
        </p:nvSpPr>
        <p:spPr bwMode="auto">
          <a:xfrm>
            <a:off x="6553200" y="6019800"/>
            <a:ext cx="2039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imes New Roman" panose="02020603050405020304" pitchFamily="18" charset="0"/>
              </a:defRPr>
            </a:lvl1pPr>
            <a:lvl2pPr marL="742950" indent="-285750" eaLnBrk="0" hangingPunct="0">
              <a:defRPr sz="2400" i="1">
                <a:solidFill>
                  <a:schemeClr val="tx1"/>
                </a:solidFill>
                <a:latin typeface="Times New Roman" panose="02020603050405020304" pitchFamily="18" charset="0"/>
              </a:defRPr>
            </a:lvl2pPr>
            <a:lvl3pPr marL="1143000" indent="-228600" eaLnBrk="0" hangingPunct="0">
              <a:defRPr sz="2400" i="1">
                <a:solidFill>
                  <a:schemeClr val="tx1"/>
                </a:solidFill>
                <a:latin typeface="Times New Roman" panose="02020603050405020304" pitchFamily="18" charset="0"/>
              </a:defRPr>
            </a:lvl3pPr>
            <a:lvl4pPr marL="1600200" indent="-228600" eaLnBrk="0" hangingPunct="0">
              <a:defRPr sz="2400" i="1">
                <a:solidFill>
                  <a:schemeClr val="tx1"/>
                </a:solidFill>
                <a:latin typeface="Times New Roman" panose="02020603050405020304" pitchFamily="18" charset="0"/>
              </a:defRPr>
            </a:lvl4pPr>
            <a:lvl5pPr marL="2057400" indent="-228600" eaLnBrk="0" hangingPunct="0">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i="1">
                <a:solidFill>
                  <a:schemeClr val="tx1"/>
                </a:solidFill>
                <a:latin typeface="Times New Roman" panose="02020603050405020304" pitchFamily="18" charset="0"/>
              </a:defRPr>
            </a:lvl9pPr>
          </a:lstStyle>
          <a:p>
            <a:pPr algn="l" eaLnBrk="1" hangingPunct="1"/>
            <a:r>
              <a:rPr lang="en-US" altLang="en-US" i="0"/>
              <a:t>H&amp;B 16-1:504</a:t>
            </a:r>
            <a:endParaRPr lang="en-GB" altLang="en-US" i="0"/>
          </a:p>
        </p:txBody>
      </p:sp>
      <p:sp>
        <p:nvSpPr>
          <p:cNvPr id="8197" name="AutoShape 5"/>
          <p:cNvSpPr>
            <a:spLocks noChangeArrowheads="1"/>
          </p:cNvSpPr>
          <p:nvPr/>
        </p:nvSpPr>
        <p:spPr bwMode="auto">
          <a:xfrm>
            <a:off x="1295400" y="4572000"/>
            <a:ext cx="1676400" cy="1447800"/>
          </a:xfrm>
          <a:prstGeom prst="cube">
            <a:avLst>
              <a:gd name="adj" fmla="val 25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i="1">
                <a:solidFill>
                  <a:schemeClr val="tx1"/>
                </a:solidFill>
                <a:latin typeface="Times New Roman" panose="02020603050405020304" pitchFamily="18" charset="0"/>
              </a:defRPr>
            </a:lvl1pPr>
            <a:lvl2pPr marL="742950" indent="-285750" eaLnBrk="0" hangingPunct="0">
              <a:defRPr sz="2400" i="1">
                <a:solidFill>
                  <a:schemeClr val="tx1"/>
                </a:solidFill>
                <a:latin typeface="Times New Roman" panose="02020603050405020304" pitchFamily="18" charset="0"/>
              </a:defRPr>
            </a:lvl2pPr>
            <a:lvl3pPr marL="1143000" indent="-228600" eaLnBrk="0" hangingPunct="0">
              <a:defRPr sz="2400" i="1">
                <a:solidFill>
                  <a:schemeClr val="tx1"/>
                </a:solidFill>
                <a:latin typeface="Times New Roman" panose="02020603050405020304" pitchFamily="18" charset="0"/>
              </a:defRPr>
            </a:lvl3pPr>
            <a:lvl4pPr marL="1600200" indent="-228600" eaLnBrk="0" hangingPunct="0">
              <a:defRPr sz="2400" i="1">
                <a:solidFill>
                  <a:schemeClr val="tx1"/>
                </a:solidFill>
                <a:latin typeface="Times New Roman" panose="02020603050405020304" pitchFamily="18" charset="0"/>
              </a:defRPr>
            </a:lvl4pPr>
            <a:lvl5pPr marL="2057400" indent="-228600" eaLnBrk="0" hangingPunct="0">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i="1">
                <a:solidFill>
                  <a:schemeClr val="tx1"/>
                </a:solidFill>
                <a:latin typeface="Times New Roman" panose="02020603050405020304" pitchFamily="18" charset="0"/>
              </a:defRPr>
            </a:lvl9pPr>
          </a:lstStyle>
          <a:p>
            <a:pPr eaLnBrk="1" hangingPunct="1"/>
            <a:endParaRPr lang="en-US" altLang="en-US"/>
          </a:p>
        </p:txBody>
      </p:sp>
      <p:sp>
        <p:nvSpPr>
          <p:cNvPr id="8198" name="AutoShape 6"/>
          <p:cNvSpPr>
            <a:spLocks noChangeArrowheads="1"/>
          </p:cNvSpPr>
          <p:nvPr/>
        </p:nvSpPr>
        <p:spPr bwMode="auto">
          <a:xfrm>
            <a:off x="4114800" y="4572000"/>
            <a:ext cx="1676400" cy="1447800"/>
          </a:xfrm>
          <a:prstGeom prst="cube">
            <a:avLst>
              <a:gd name="adj" fmla="val 25000"/>
            </a:avLst>
          </a:prstGeom>
          <a:solidFill>
            <a:schemeClr val="accent1"/>
          </a:solidFill>
          <a:ln w="38100">
            <a:solidFill>
              <a:schemeClr val="tx1"/>
            </a:solidFill>
            <a:miter lim="800000"/>
            <a:headEnd/>
            <a:tailEnd/>
          </a:ln>
        </p:spPr>
        <p:txBody>
          <a:bodyPr wrap="none" anchor="ctr">
            <a:spAutoFit/>
          </a:bodyPr>
          <a:lstStyle>
            <a:lvl1pPr eaLnBrk="0" hangingPunct="0">
              <a:defRPr sz="2400" i="1">
                <a:solidFill>
                  <a:schemeClr val="tx1"/>
                </a:solidFill>
                <a:latin typeface="Times New Roman" panose="02020603050405020304" pitchFamily="18" charset="0"/>
              </a:defRPr>
            </a:lvl1pPr>
            <a:lvl2pPr marL="742950" indent="-285750" eaLnBrk="0" hangingPunct="0">
              <a:defRPr sz="2400" i="1">
                <a:solidFill>
                  <a:schemeClr val="tx1"/>
                </a:solidFill>
                <a:latin typeface="Times New Roman" panose="02020603050405020304" pitchFamily="18" charset="0"/>
              </a:defRPr>
            </a:lvl2pPr>
            <a:lvl3pPr marL="1143000" indent="-228600" eaLnBrk="0" hangingPunct="0">
              <a:defRPr sz="2400" i="1">
                <a:solidFill>
                  <a:schemeClr val="tx1"/>
                </a:solidFill>
                <a:latin typeface="Times New Roman" panose="02020603050405020304" pitchFamily="18" charset="0"/>
              </a:defRPr>
            </a:lvl3pPr>
            <a:lvl4pPr marL="1600200" indent="-228600" eaLnBrk="0" hangingPunct="0">
              <a:defRPr sz="2400" i="1">
                <a:solidFill>
                  <a:schemeClr val="tx1"/>
                </a:solidFill>
                <a:latin typeface="Times New Roman" panose="02020603050405020304" pitchFamily="18" charset="0"/>
              </a:defRPr>
            </a:lvl4pPr>
            <a:lvl5pPr marL="2057400" indent="-228600" eaLnBrk="0" hangingPunct="0">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i="1">
                <a:solidFill>
                  <a:schemeClr val="tx1"/>
                </a:solidFill>
                <a:latin typeface="Times New Roman" panose="02020603050405020304" pitchFamily="18" charset="0"/>
              </a:defRPr>
            </a:lvl9pPr>
          </a:lstStyle>
          <a:p>
            <a:pPr eaLnBrk="1" hangingPunct="1"/>
            <a:endParaRPr lang="en-US" altLang="en-US"/>
          </a:p>
        </p:txBody>
      </p:sp>
      <p:sp>
        <p:nvSpPr>
          <p:cNvPr id="8199" name="Line 7"/>
          <p:cNvSpPr>
            <a:spLocks noChangeShapeType="1"/>
          </p:cNvSpPr>
          <p:nvPr/>
        </p:nvSpPr>
        <p:spPr bwMode="auto">
          <a:xfrm>
            <a:off x="1676400" y="4572000"/>
            <a:ext cx="0" cy="106680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00" name="Line 8"/>
          <p:cNvSpPr>
            <a:spLocks noChangeShapeType="1"/>
          </p:cNvSpPr>
          <p:nvPr/>
        </p:nvSpPr>
        <p:spPr bwMode="auto">
          <a:xfrm flipH="1">
            <a:off x="1676400" y="5638800"/>
            <a:ext cx="1295400"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01" name="Line 9"/>
          <p:cNvSpPr>
            <a:spLocks noChangeShapeType="1"/>
          </p:cNvSpPr>
          <p:nvPr/>
        </p:nvSpPr>
        <p:spPr bwMode="auto">
          <a:xfrm flipV="1">
            <a:off x="1295400" y="5638800"/>
            <a:ext cx="381000" cy="38100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8202" name="Group 19"/>
          <p:cNvGrpSpPr>
            <a:grpSpLocks/>
          </p:cNvGrpSpPr>
          <p:nvPr/>
        </p:nvGrpSpPr>
        <p:grpSpPr bwMode="auto">
          <a:xfrm>
            <a:off x="4648200" y="5181600"/>
            <a:ext cx="457200" cy="609600"/>
            <a:chOff x="3264" y="3264"/>
            <a:chExt cx="288" cy="336"/>
          </a:xfrm>
        </p:grpSpPr>
        <p:sp>
          <p:nvSpPr>
            <p:cNvPr id="8209" name="Line 11"/>
            <p:cNvSpPr>
              <a:spLocks noChangeShapeType="1"/>
            </p:cNvSpPr>
            <p:nvPr/>
          </p:nvSpPr>
          <p:spPr bwMode="auto">
            <a:xfrm>
              <a:off x="3264" y="326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10" name="Line 12"/>
            <p:cNvSpPr>
              <a:spLocks noChangeShapeType="1"/>
            </p:cNvSpPr>
            <p:nvPr/>
          </p:nvSpPr>
          <p:spPr bwMode="auto">
            <a:xfrm>
              <a:off x="3360" y="326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11" name="Line 13"/>
            <p:cNvSpPr>
              <a:spLocks noChangeShapeType="1"/>
            </p:cNvSpPr>
            <p:nvPr/>
          </p:nvSpPr>
          <p:spPr bwMode="auto">
            <a:xfrm>
              <a:off x="3456" y="326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12" name="Line 14"/>
            <p:cNvSpPr>
              <a:spLocks noChangeShapeType="1"/>
            </p:cNvSpPr>
            <p:nvPr/>
          </p:nvSpPr>
          <p:spPr bwMode="auto">
            <a:xfrm>
              <a:off x="3552" y="326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grpSp>
        <p:nvGrpSpPr>
          <p:cNvPr id="8203" name="Group 20"/>
          <p:cNvGrpSpPr>
            <a:grpSpLocks/>
          </p:cNvGrpSpPr>
          <p:nvPr/>
        </p:nvGrpSpPr>
        <p:grpSpPr bwMode="auto">
          <a:xfrm>
            <a:off x="4572000" y="5257800"/>
            <a:ext cx="609600" cy="457200"/>
            <a:chOff x="3216" y="3312"/>
            <a:chExt cx="432" cy="288"/>
          </a:xfrm>
        </p:grpSpPr>
        <p:sp>
          <p:nvSpPr>
            <p:cNvPr id="8205" name="Line 15"/>
            <p:cNvSpPr>
              <a:spLocks noChangeShapeType="1"/>
            </p:cNvSpPr>
            <p:nvPr/>
          </p:nvSpPr>
          <p:spPr bwMode="auto">
            <a:xfrm>
              <a:off x="3216" y="3312"/>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06" name="Line 16"/>
            <p:cNvSpPr>
              <a:spLocks noChangeShapeType="1"/>
            </p:cNvSpPr>
            <p:nvPr/>
          </p:nvSpPr>
          <p:spPr bwMode="auto">
            <a:xfrm>
              <a:off x="3216" y="3408"/>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07" name="Line 17"/>
            <p:cNvSpPr>
              <a:spLocks noChangeShapeType="1"/>
            </p:cNvSpPr>
            <p:nvPr/>
          </p:nvSpPr>
          <p:spPr bwMode="auto">
            <a:xfrm>
              <a:off x="3216" y="3504"/>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08" name="Line 18"/>
            <p:cNvSpPr>
              <a:spLocks noChangeShapeType="1"/>
            </p:cNvSpPr>
            <p:nvPr/>
          </p:nvSpPr>
          <p:spPr bwMode="auto">
            <a:xfrm>
              <a:off x="3216" y="3600"/>
              <a:ext cx="4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sp>
        <p:nvSpPr>
          <p:cNvPr id="8204" name="Text Box 21"/>
          <p:cNvSpPr txBox="1">
            <a:spLocks noChangeArrowheads="1"/>
          </p:cNvSpPr>
          <p:nvPr/>
        </p:nvSpPr>
        <p:spPr bwMode="auto">
          <a:xfrm>
            <a:off x="1219200" y="6096000"/>
            <a:ext cx="4592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i="1">
                <a:solidFill>
                  <a:schemeClr val="tx1"/>
                </a:solidFill>
                <a:latin typeface="Times New Roman" panose="02020603050405020304" pitchFamily="18" charset="0"/>
              </a:defRPr>
            </a:lvl1pPr>
            <a:lvl2pPr marL="742950" indent="-285750" eaLnBrk="0" hangingPunct="0">
              <a:defRPr sz="2400" i="1">
                <a:solidFill>
                  <a:schemeClr val="tx1"/>
                </a:solidFill>
                <a:latin typeface="Times New Roman" panose="02020603050405020304" pitchFamily="18" charset="0"/>
              </a:defRPr>
            </a:lvl2pPr>
            <a:lvl3pPr marL="1143000" indent="-228600" eaLnBrk="0" hangingPunct="0">
              <a:defRPr sz="2400" i="1">
                <a:solidFill>
                  <a:schemeClr val="tx1"/>
                </a:solidFill>
                <a:latin typeface="Times New Roman" panose="02020603050405020304" pitchFamily="18" charset="0"/>
              </a:defRPr>
            </a:lvl3pPr>
            <a:lvl4pPr marL="1600200" indent="-228600" eaLnBrk="0" hangingPunct="0">
              <a:defRPr sz="2400" i="1">
                <a:solidFill>
                  <a:schemeClr val="tx1"/>
                </a:solidFill>
                <a:latin typeface="Times New Roman" panose="02020603050405020304" pitchFamily="18" charset="0"/>
              </a:defRPr>
            </a:lvl4pPr>
            <a:lvl5pPr marL="2057400" indent="-228600" eaLnBrk="0" hangingPunct="0">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i="1">
                <a:solidFill>
                  <a:schemeClr val="tx1"/>
                </a:solidFill>
                <a:latin typeface="Times New Roman" panose="02020603050405020304" pitchFamily="18" charset="0"/>
              </a:defRPr>
            </a:lvl9pPr>
          </a:lstStyle>
          <a:p>
            <a:pPr algn="l" eaLnBrk="1" hangingPunct="1"/>
            <a:r>
              <a:rPr lang="en-US" altLang="en-US"/>
              <a:t>Object space                 Image space</a:t>
            </a:r>
            <a:endParaRPr lang="en-GB" altLang="en-US"/>
          </a:p>
        </p:txBody>
      </p:sp>
    </p:spTree>
    <p:extLst>
      <p:ext uri="{BB962C8B-B14F-4D97-AF65-F5344CB8AC3E}">
        <p14:creationId xmlns:p14="http://schemas.microsoft.com/office/powerpoint/2010/main" val="1637537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methods</a:t>
            </a:r>
            <a:endParaRPr lang="en-US" dirty="0"/>
          </a:p>
        </p:txBody>
      </p:sp>
      <p:sp>
        <p:nvSpPr>
          <p:cNvPr id="3" name="Content Placeholder 2"/>
          <p:cNvSpPr>
            <a:spLocks noGrp="1"/>
          </p:cNvSpPr>
          <p:nvPr>
            <p:ph sz="quarter" idx="1"/>
          </p:nvPr>
        </p:nvSpPr>
        <p:spPr/>
        <p:txBody>
          <a:bodyPr/>
          <a:lstStyle/>
          <a:p>
            <a:pPr marL="0" indent="0" algn="just">
              <a:buNone/>
            </a:pPr>
            <a:r>
              <a:rPr lang="en-US" b="1" dirty="0"/>
              <a:t>Object space methods:</a:t>
            </a:r>
            <a:r>
              <a:rPr lang="en-US" dirty="0"/>
              <a:t> In this method, various parts of objects are compared. After comparison visible, invisible or hardly visible surface is determined. </a:t>
            </a:r>
            <a:r>
              <a:rPr lang="en-US" dirty="0">
                <a:solidFill>
                  <a:srgbClr val="FF0000"/>
                </a:solidFill>
              </a:rPr>
              <a:t>These methods generally decide visible surface.</a:t>
            </a:r>
            <a:r>
              <a:rPr lang="en-US" dirty="0"/>
              <a:t> In the wireframe model, these are used to determine a visible line. So these algorithms are line based instead of surface based. Method proceeds by determination of parts of an object whose view is obstructed by other object and draws these parts in the same color.</a:t>
            </a:r>
          </a:p>
        </p:txBody>
      </p:sp>
    </p:spTree>
    <p:extLst>
      <p:ext uri="{BB962C8B-B14F-4D97-AF65-F5344CB8AC3E}">
        <p14:creationId xmlns:p14="http://schemas.microsoft.com/office/powerpoint/2010/main" val="39381003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methods</a:t>
            </a:r>
          </a:p>
        </p:txBody>
      </p:sp>
      <p:sp>
        <p:nvSpPr>
          <p:cNvPr id="3" name="Content Placeholder 2"/>
          <p:cNvSpPr>
            <a:spLocks noGrp="1"/>
          </p:cNvSpPr>
          <p:nvPr>
            <p:ph sz="quarter" idx="1"/>
          </p:nvPr>
        </p:nvSpPr>
        <p:spPr/>
        <p:txBody>
          <a:bodyPr/>
          <a:lstStyle/>
          <a:p>
            <a:pPr marL="0" indent="0" algn="just">
              <a:buNone/>
            </a:pPr>
            <a:r>
              <a:rPr lang="en-US" b="1" dirty="0"/>
              <a:t>Image space methods:</a:t>
            </a:r>
            <a:r>
              <a:rPr lang="en-US" dirty="0"/>
              <a:t> </a:t>
            </a:r>
            <a:r>
              <a:rPr lang="en-US" dirty="0" smtClean="0"/>
              <a:t>Positions </a:t>
            </a:r>
            <a:r>
              <a:rPr lang="en-US" dirty="0"/>
              <a:t>of various pixels are determined. It is used to locate the visible surface instead of a visible line. Each point is detected for its visibility. If a point is visible, then the pixel is on, otherwise off. So the object close to the viewer that is pierced by a projector through a pixel is determined. That pixel is drawn is appropriate color.</a:t>
            </a:r>
          </a:p>
        </p:txBody>
      </p:sp>
    </p:spTree>
    <p:extLst>
      <p:ext uri="{BB962C8B-B14F-4D97-AF65-F5344CB8AC3E}">
        <p14:creationId xmlns:p14="http://schemas.microsoft.com/office/powerpoint/2010/main" val="39381003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methods</a:t>
            </a:r>
          </a:p>
        </p:txBody>
      </p:sp>
      <p:sp>
        <p:nvSpPr>
          <p:cNvPr id="3" name="Content Placeholder 2"/>
          <p:cNvSpPr>
            <a:spLocks noGrp="1"/>
          </p:cNvSpPr>
          <p:nvPr>
            <p:ph sz="quarter" idx="1"/>
          </p:nvPr>
        </p:nvSpPr>
        <p:spPr/>
        <p:txBody>
          <a:bodyPr>
            <a:normAutofit lnSpcReduction="10000"/>
          </a:bodyPr>
          <a:lstStyle/>
          <a:p>
            <a:pPr>
              <a:buNone/>
            </a:pPr>
            <a:r>
              <a:rPr lang="en-US" dirty="0">
                <a:solidFill>
                  <a:srgbClr val="400000"/>
                </a:solidFill>
                <a:cs typeface="Times New Roman" charset="0"/>
              </a:rPr>
              <a:t> </a:t>
            </a:r>
            <a:r>
              <a:rPr lang="en-US" b="1" dirty="0">
                <a:solidFill>
                  <a:srgbClr val="400000"/>
                </a:solidFill>
                <a:cs typeface="Times New Roman" charset="0"/>
              </a:rPr>
              <a:t>Object space method</a:t>
            </a:r>
          </a:p>
          <a:p>
            <a:pPr marL="971550" lvl="1" indent="-514350">
              <a:buFontTx/>
              <a:buAutoNum type="arabicParenR"/>
            </a:pPr>
            <a:r>
              <a:rPr lang="en-US" dirty="0">
                <a:solidFill>
                  <a:srgbClr val="FF0000"/>
                </a:solidFill>
                <a:cs typeface="Times New Roman" charset="0"/>
              </a:rPr>
              <a:t>Back-face detection elimination</a:t>
            </a:r>
          </a:p>
          <a:p>
            <a:pPr marL="971550" lvl="1" indent="-514350">
              <a:buFontTx/>
              <a:buAutoNum type="arabicParenR"/>
            </a:pPr>
            <a:r>
              <a:rPr lang="en-US" dirty="0" smtClean="0">
                <a:cs typeface="Times New Roman" charset="0"/>
              </a:rPr>
              <a:t>Robert’s </a:t>
            </a:r>
            <a:r>
              <a:rPr lang="en-US" dirty="0">
                <a:cs typeface="Times New Roman" charset="0"/>
              </a:rPr>
              <a:t>algorithm</a:t>
            </a:r>
          </a:p>
          <a:p>
            <a:pPr marL="971550" lvl="1" indent="-514350">
              <a:buNone/>
            </a:pPr>
            <a:r>
              <a:rPr lang="en-US" b="1" dirty="0">
                <a:solidFill>
                  <a:srgbClr val="400000"/>
                </a:solidFill>
                <a:cs typeface="Times New Roman" charset="0"/>
              </a:rPr>
              <a:t>Image Space Method</a:t>
            </a:r>
          </a:p>
          <a:p>
            <a:pPr marL="971550" lvl="1" indent="-514350">
              <a:buFontTx/>
              <a:buAutoNum type="arabicParenR"/>
            </a:pPr>
            <a:r>
              <a:rPr lang="en-US" dirty="0" smtClean="0">
                <a:solidFill>
                  <a:srgbClr val="FF0000"/>
                </a:solidFill>
                <a:cs typeface="Times New Roman" charset="0"/>
              </a:rPr>
              <a:t>Depth-buffer(depth comparison, Z- buffer)</a:t>
            </a:r>
            <a:endParaRPr lang="en-US" dirty="0">
              <a:solidFill>
                <a:srgbClr val="FF0000"/>
              </a:solidFill>
              <a:cs typeface="Times New Roman" charset="0"/>
            </a:endParaRPr>
          </a:p>
          <a:p>
            <a:pPr marL="971550" lvl="1" indent="-514350">
              <a:buFontTx/>
              <a:buAutoNum type="arabicParenR"/>
            </a:pPr>
            <a:r>
              <a:rPr lang="en-US" dirty="0">
                <a:solidFill>
                  <a:srgbClr val="400000"/>
                </a:solidFill>
                <a:cs typeface="Times New Roman" charset="0"/>
              </a:rPr>
              <a:t>Ray-casting (ray tracing)</a:t>
            </a:r>
          </a:p>
          <a:p>
            <a:pPr marL="971550" lvl="1" indent="-514350">
              <a:buFontTx/>
              <a:buAutoNum type="arabicParenR"/>
            </a:pPr>
            <a:r>
              <a:rPr lang="en-US" dirty="0">
                <a:solidFill>
                  <a:srgbClr val="400000"/>
                </a:solidFill>
                <a:cs typeface="Times New Roman" charset="0"/>
              </a:rPr>
              <a:t>Area subdivision method</a:t>
            </a:r>
          </a:p>
          <a:p>
            <a:pPr marL="971550" lvl="1" indent="-514350">
              <a:buFontTx/>
              <a:buAutoNum type="arabicParenR"/>
            </a:pPr>
            <a:r>
              <a:rPr lang="en-US" dirty="0">
                <a:solidFill>
                  <a:srgbClr val="400000"/>
                </a:solidFill>
                <a:cs typeface="Times New Roman" charset="0"/>
              </a:rPr>
              <a:t>Octree method</a:t>
            </a:r>
          </a:p>
          <a:p>
            <a:pPr marL="971550" lvl="1" indent="-514350">
              <a:buFontTx/>
              <a:buAutoNum type="arabicParenR"/>
            </a:pPr>
            <a:r>
              <a:rPr lang="en-US" dirty="0">
                <a:solidFill>
                  <a:srgbClr val="400000"/>
                </a:solidFill>
                <a:cs typeface="Times New Roman" charset="0"/>
              </a:rPr>
              <a:t>Scan line </a:t>
            </a:r>
            <a:r>
              <a:rPr lang="en-US" dirty="0" smtClean="0">
                <a:solidFill>
                  <a:srgbClr val="400000"/>
                </a:solidFill>
                <a:cs typeface="Times New Roman" charset="0"/>
              </a:rPr>
              <a:t>method</a:t>
            </a:r>
          </a:p>
          <a:p>
            <a:pPr marL="457200" lvl="1" indent="0">
              <a:buNone/>
            </a:pPr>
            <a:endParaRPr lang="en-US" dirty="0">
              <a:solidFill>
                <a:srgbClr val="400000"/>
              </a:solidFill>
              <a:cs typeface="Times New Roman" charset="0"/>
            </a:endParaRPr>
          </a:p>
          <a:p>
            <a:pPr marL="457200" lvl="1" indent="0">
              <a:buNone/>
            </a:pPr>
            <a:endParaRPr lang="en-US" dirty="0" smtClean="0">
              <a:solidFill>
                <a:srgbClr val="400000"/>
              </a:solidFill>
              <a:cs typeface="Times New Roman" charset="0"/>
            </a:endParaRPr>
          </a:p>
          <a:p>
            <a:pPr marL="457200" lvl="1" indent="0">
              <a:buNone/>
            </a:pPr>
            <a:r>
              <a:rPr lang="en-US" dirty="0">
                <a:solidFill>
                  <a:srgbClr val="FF0000"/>
                </a:solidFill>
                <a:cs typeface="Times New Roman" charset="0"/>
              </a:rPr>
              <a:t>Painter’s algorithm(Depth-sorting, Z-Sorting</a:t>
            </a:r>
            <a:r>
              <a:rPr lang="en-US" dirty="0" smtClean="0">
                <a:solidFill>
                  <a:srgbClr val="FF0000"/>
                </a:solidFill>
                <a:cs typeface="Times New Roman" charset="0"/>
              </a:rPr>
              <a:t>) uses both the methods.</a:t>
            </a:r>
            <a:endParaRPr lang="en-US" dirty="0"/>
          </a:p>
        </p:txBody>
      </p:sp>
    </p:spTree>
    <p:extLst>
      <p:ext uri="{BB962C8B-B14F-4D97-AF65-F5344CB8AC3E}">
        <p14:creationId xmlns:p14="http://schemas.microsoft.com/office/powerpoint/2010/main" val="39381003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face detection</a:t>
            </a:r>
            <a:endParaRPr lang="en-US" dirty="0"/>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6755721"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61067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6942E47-82C7-4A87-878F-BE7271490ECB}"/>
              </a:ext>
            </a:extLst>
          </p:cNvPr>
          <p:cNvPicPr>
            <a:picLocks noChangeAspect="1"/>
          </p:cNvPicPr>
          <p:nvPr/>
        </p:nvPicPr>
        <p:blipFill>
          <a:blip r:embed="rId2"/>
          <a:stretch>
            <a:fillRect/>
          </a:stretch>
        </p:blipFill>
        <p:spPr>
          <a:xfrm>
            <a:off x="178905" y="318053"/>
            <a:ext cx="8716617" cy="6427304"/>
          </a:xfrm>
          <a:prstGeom prst="rect">
            <a:avLst/>
          </a:prstGeom>
        </p:spPr>
      </p:pic>
    </p:spTree>
    <p:extLst>
      <p:ext uri="{BB962C8B-B14F-4D97-AF65-F5344CB8AC3E}">
        <p14:creationId xmlns:p14="http://schemas.microsoft.com/office/powerpoint/2010/main" val="18267811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6B335C9-51BF-4890-9602-34186E5AC177}"/>
              </a:ext>
            </a:extLst>
          </p:cNvPr>
          <p:cNvPicPr>
            <a:picLocks noChangeAspect="1"/>
          </p:cNvPicPr>
          <p:nvPr/>
        </p:nvPicPr>
        <p:blipFill>
          <a:blip r:embed="rId2"/>
          <a:stretch>
            <a:fillRect/>
          </a:stretch>
        </p:blipFill>
        <p:spPr>
          <a:xfrm>
            <a:off x="467139" y="357809"/>
            <a:ext cx="8524461" cy="5870713"/>
          </a:xfrm>
          <a:prstGeom prst="rect">
            <a:avLst/>
          </a:prstGeom>
        </p:spPr>
      </p:pic>
    </p:spTree>
    <p:extLst>
      <p:ext uri="{BB962C8B-B14F-4D97-AF65-F5344CB8AC3E}">
        <p14:creationId xmlns:p14="http://schemas.microsoft.com/office/powerpoint/2010/main" val="18935392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5A652A6-7AF4-4ABF-A550-8A2148EC65BE}"/>
              </a:ext>
            </a:extLst>
          </p:cNvPr>
          <p:cNvPicPr>
            <a:picLocks noChangeAspect="1"/>
          </p:cNvPicPr>
          <p:nvPr/>
        </p:nvPicPr>
        <p:blipFill>
          <a:blip r:embed="rId2"/>
          <a:stretch>
            <a:fillRect/>
          </a:stretch>
        </p:blipFill>
        <p:spPr>
          <a:xfrm>
            <a:off x="228601" y="509180"/>
            <a:ext cx="7819319" cy="5839640"/>
          </a:xfrm>
          <a:prstGeom prst="rect">
            <a:avLst/>
          </a:prstGeom>
        </p:spPr>
      </p:pic>
    </p:spTree>
    <p:extLst>
      <p:ext uri="{BB962C8B-B14F-4D97-AF65-F5344CB8AC3E}">
        <p14:creationId xmlns:p14="http://schemas.microsoft.com/office/powerpoint/2010/main" val="5369933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 TRANSLATION</a:t>
            </a:r>
          </a:p>
        </p:txBody>
      </p:sp>
      <p:sp>
        <p:nvSpPr>
          <p:cNvPr id="3" name="Content Placeholder 2"/>
          <p:cNvSpPr>
            <a:spLocks noGrp="1"/>
          </p:cNvSpPr>
          <p:nvPr>
            <p:ph sz="quarter" idx="1"/>
          </p:nvPr>
        </p:nvSpPr>
        <p:spPr/>
        <p:txBody>
          <a:bodyPr/>
          <a:lstStyle/>
          <a:p>
            <a:pPr marL="0" indent="0" fontAlgn="base">
              <a:buNone/>
            </a:pPr>
            <a:r>
              <a:rPr lang="en-US" dirty="0"/>
              <a:t>Given a Translation vector (</a:t>
            </a:r>
            <a:r>
              <a:rPr lang="en-US" dirty="0" err="1"/>
              <a:t>T</a:t>
            </a:r>
            <a:r>
              <a:rPr lang="en-US" baseline="-25000" dirty="0" err="1"/>
              <a:t>x</a:t>
            </a:r>
            <a:r>
              <a:rPr lang="en-US" dirty="0"/>
              <a:t>, T</a:t>
            </a:r>
            <a:r>
              <a:rPr lang="en-US" baseline="-25000" dirty="0"/>
              <a:t>y</a:t>
            </a:r>
            <a:r>
              <a:rPr lang="en-US" dirty="0"/>
              <a:t>, </a:t>
            </a:r>
            <a:r>
              <a:rPr lang="en-US" dirty="0" err="1"/>
              <a:t>T</a:t>
            </a:r>
            <a:r>
              <a:rPr lang="en-US" baseline="-25000" dirty="0" err="1"/>
              <a:t>z</a:t>
            </a:r>
            <a:r>
              <a:rPr lang="en-US" dirty="0"/>
              <a:t>)-</a:t>
            </a:r>
          </a:p>
          <a:p>
            <a:pPr fontAlgn="base"/>
            <a:r>
              <a:rPr lang="en-US" dirty="0" err="1"/>
              <a:t>T</a:t>
            </a:r>
            <a:r>
              <a:rPr lang="en-US" baseline="-25000" dirty="0" err="1"/>
              <a:t>x</a:t>
            </a:r>
            <a:r>
              <a:rPr lang="en-US" dirty="0"/>
              <a:t> defines the distance the </a:t>
            </a:r>
            <a:r>
              <a:rPr lang="en-US" dirty="0" err="1"/>
              <a:t>X</a:t>
            </a:r>
            <a:r>
              <a:rPr lang="en-US" baseline="-25000" dirty="0" err="1"/>
              <a:t>old</a:t>
            </a:r>
            <a:r>
              <a:rPr lang="en-US" dirty="0"/>
              <a:t> coordinate has to be moved.</a:t>
            </a:r>
          </a:p>
          <a:p>
            <a:pPr fontAlgn="base"/>
            <a:r>
              <a:rPr lang="en-US" dirty="0"/>
              <a:t>T</a:t>
            </a:r>
            <a:r>
              <a:rPr lang="en-US" baseline="-25000" dirty="0"/>
              <a:t>y</a:t>
            </a:r>
            <a:r>
              <a:rPr lang="en-US" dirty="0"/>
              <a:t> defines the distance the </a:t>
            </a:r>
            <a:r>
              <a:rPr lang="en-US" dirty="0" err="1"/>
              <a:t>Y</a:t>
            </a:r>
            <a:r>
              <a:rPr lang="en-US" baseline="-25000" dirty="0" err="1"/>
              <a:t>old</a:t>
            </a:r>
            <a:r>
              <a:rPr lang="en-US" dirty="0"/>
              <a:t> coordinate has to be moved.</a:t>
            </a:r>
          </a:p>
          <a:p>
            <a:pPr fontAlgn="base"/>
            <a:r>
              <a:rPr lang="en-US" dirty="0" err="1"/>
              <a:t>T</a:t>
            </a:r>
            <a:r>
              <a:rPr lang="en-US" baseline="-25000" dirty="0" err="1"/>
              <a:t>z</a:t>
            </a:r>
            <a:r>
              <a:rPr lang="en-US" dirty="0"/>
              <a:t> defines the distance the </a:t>
            </a:r>
            <a:r>
              <a:rPr lang="en-US" dirty="0" err="1"/>
              <a:t>Z</a:t>
            </a:r>
            <a:r>
              <a:rPr lang="en-US" baseline="-25000" dirty="0" err="1"/>
              <a:t>old</a:t>
            </a:r>
            <a:r>
              <a:rPr lang="en-US" dirty="0"/>
              <a:t> coordinate has to be moved.</a:t>
            </a:r>
          </a:p>
          <a:p>
            <a:pPr fontAlgn="base"/>
            <a:endParaRPr lang="en-US" dirty="0"/>
          </a:p>
          <a:p>
            <a:pPr marL="0" indent="0">
              <a:buNone/>
            </a:pPr>
            <a:r>
              <a:rPr lang="en-US" dirty="0"/>
              <a:t/>
            </a:r>
            <a:br>
              <a:rPr lang="en-US" dirty="0"/>
            </a:br>
            <a:endParaRPr lang="en-US" dirty="0"/>
          </a:p>
        </p:txBody>
      </p:sp>
    </p:spTree>
    <p:extLst>
      <p:ext uri="{BB962C8B-B14F-4D97-AF65-F5344CB8AC3E}">
        <p14:creationId xmlns:p14="http://schemas.microsoft.com/office/powerpoint/2010/main" val="4274342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D4A04EC-F78F-40CE-A399-CAFA55F15855}"/>
              </a:ext>
            </a:extLst>
          </p:cNvPr>
          <p:cNvPicPr>
            <a:picLocks noChangeAspect="1"/>
          </p:cNvPicPr>
          <p:nvPr/>
        </p:nvPicPr>
        <p:blipFill>
          <a:blip r:embed="rId2"/>
          <a:stretch>
            <a:fillRect/>
          </a:stretch>
        </p:blipFill>
        <p:spPr>
          <a:xfrm>
            <a:off x="268356" y="251969"/>
            <a:ext cx="8517835" cy="6354062"/>
          </a:xfrm>
          <a:prstGeom prst="rect">
            <a:avLst/>
          </a:prstGeom>
        </p:spPr>
      </p:pic>
    </p:spTree>
    <p:extLst>
      <p:ext uri="{BB962C8B-B14F-4D97-AF65-F5344CB8AC3E}">
        <p14:creationId xmlns:p14="http://schemas.microsoft.com/office/powerpoint/2010/main" val="317006121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05CC524-7AF1-4D8B-BBF7-85069B7A8DF3}"/>
              </a:ext>
            </a:extLst>
          </p:cNvPr>
          <p:cNvPicPr>
            <a:picLocks noChangeAspect="1"/>
          </p:cNvPicPr>
          <p:nvPr/>
        </p:nvPicPr>
        <p:blipFill>
          <a:blip r:embed="rId2"/>
          <a:stretch>
            <a:fillRect/>
          </a:stretch>
        </p:blipFill>
        <p:spPr>
          <a:xfrm>
            <a:off x="268357" y="583097"/>
            <a:ext cx="6967331" cy="5499651"/>
          </a:xfrm>
          <a:prstGeom prst="rect">
            <a:avLst/>
          </a:prstGeom>
        </p:spPr>
      </p:pic>
    </p:spTree>
    <p:extLst>
      <p:ext uri="{BB962C8B-B14F-4D97-AF65-F5344CB8AC3E}">
        <p14:creationId xmlns:p14="http://schemas.microsoft.com/office/powerpoint/2010/main" val="30511275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305800" cy="541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295400" y="1600200"/>
            <a:ext cx="5791200" cy="400110"/>
          </a:xfrm>
          <a:prstGeom prst="rect">
            <a:avLst/>
          </a:prstGeom>
        </p:spPr>
        <p:txBody>
          <a:bodyPr wrap="square">
            <a:spAutoFit/>
          </a:bodyPr>
          <a:lstStyle/>
          <a:p>
            <a:r>
              <a:rPr lang="en-US" sz="2000" dirty="0">
                <a:solidFill>
                  <a:srgbClr val="FF0000"/>
                </a:solidFill>
                <a:cs typeface="Times New Roman" charset="0"/>
              </a:rPr>
              <a:t>Depth-buffer(depth comparison, Z- buffer)</a:t>
            </a:r>
            <a:endParaRPr lang="en-US" sz="2000" dirty="0"/>
          </a:p>
        </p:txBody>
      </p:sp>
    </p:spTree>
    <p:extLst>
      <p:ext uri="{BB962C8B-B14F-4D97-AF65-F5344CB8AC3E}">
        <p14:creationId xmlns:p14="http://schemas.microsoft.com/office/powerpoint/2010/main" val="5174636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447800"/>
            <a:ext cx="7962900" cy="4791075"/>
          </a:xfrm>
          <a:prstGeom prst="rect">
            <a:avLst/>
          </a:prstGeom>
        </p:spPr>
      </p:pic>
      <p:sp>
        <p:nvSpPr>
          <p:cNvPr id="6" name="Title 1"/>
          <p:cNvSpPr txBox="1">
            <a:spLocks/>
          </p:cNvSpPr>
          <p:nvPr/>
        </p:nvSpPr>
        <p:spPr>
          <a:xfrm>
            <a:off x="457200" y="274638"/>
            <a:ext cx="74676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dirty="0" smtClean="0">
                <a:solidFill>
                  <a:srgbClr val="FF0000"/>
                </a:solidFill>
              </a:rPr>
              <a:t>Depth buffer( z-buffer) algorithm</a:t>
            </a:r>
            <a:endParaRPr lang="en-US" dirty="0">
              <a:solidFill>
                <a:srgbClr val="FF0000"/>
              </a:solidFill>
            </a:endParaRPr>
          </a:p>
        </p:txBody>
      </p:sp>
    </p:spTree>
    <p:extLst>
      <p:ext uri="{BB962C8B-B14F-4D97-AF65-F5344CB8AC3E}">
        <p14:creationId xmlns:p14="http://schemas.microsoft.com/office/powerpoint/2010/main" val="1435548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0252"/>
            <a:ext cx="8504650" cy="6252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1752600" y="1600200"/>
            <a:ext cx="800100" cy="266700"/>
          </a:xfrm>
          <a:prstGeom prst="rect">
            <a:avLst/>
          </a:prstGeom>
        </p:spPr>
      </p:pic>
    </p:spTree>
    <p:extLst>
      <p:ext uri="{BB962C8B-B14F-4D97-AF65-F5344CB8AC3E}">
        <p14:creationId xmlns:p14="http://schemas.microsoft.com/office/powerpoint/2010/main" val="27323849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60" y="152400"/>
            <a:ext cx="8423996" cy="632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8118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66800"/>
            <a:ext cx="8229600" cy="5334000"/>
          </a:xfrm>
          <a:prstGeom prst="rect">
            <a:avLst/>
          </a:prstGeom>
        </p:spPr>
      </p:pic>
      <p:sp>
        <p:nvSpPr>
          <p:cNvPr id="3" name="Title 1"/>
          <p:cNvSpPr txBox="1">
            <a:spLocks/>
          </p:cNvSpPr>
          <p:nvPr/>
        </p:nvSpPr>
        <p:spPr>
          <a:xfrm>
            <a:off x="457200" y="274638"/>
            <a:ext cx="7467600" cy="1143000"/>
          </a:xfrm>
          <a:prstGeom prst="rect">
            <a:avLst/>
          </a:prstGeom>
        </p:spPr>
        <p:txBody>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US" dirty="0" smtClean="0">
                <a:solidFill>
                  <a:srgbClr val="FF0000"/>
                </a:solidFill>
              </a:rPr>
              <a:t>Depth buffer( z-buffer) algorithm</a:t>
            </a:r>
            <a:endParaRPr lang="en-US" dirty="0">
              <a:solidFill>
                <a:srgbClr val="FF0000"/>
              </a:solidFill>
            </a:endParaRPr>
          </a:p>
        </p:txBody>
      </p:sp>
    </p:spTree>
    <p:extLst>
      <p:ext uri="{BB962C8B-B14F-4D97-AF65-F5344CB8AC3E}">
        <p14:creationId xmlns:p14="http://schemas.microsoft.com/office/powerpoint/2010/main" val="19092374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0837"/>
            <a:ext cx="8377863" cy="628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23849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6252435-E69B-4544-A236-76DDA23B173C}"/>
              </a:ext>
            </a:extLst>
          </p:cNvPr>
          <p:cNvPicPr>
            <a:picLocks noChangeAspect="1"/>
          </p:cNvPicPr>
          <p:nvPr/>
        </p:nvPicPr>
        <p:blipFill>
          <a:blip r:embed="rId2"/>
          <a:stretch>
            <a:fillRect/>
          </a:stretch>
        </p:blipFill>
        <p:spPr>
          <a:xfrm>
            <a:off x="253383" y="278297"/>
            <a:ext cx="7727739" cy="5605669"/>
          </a:xfrm>
          <a:prstGeom prst="rect">
            <a:avLst/>
          </a:prstGeom>
        </p:spPr>
      </p:pic>
    </p:spTree>
    <p:extLst>
      <p:ext uri="{BB962C8B-B14F-4D97-AF65-F5344CB8AC3E}">
        <p14:creationId xmlns:p14="http://schemas.microsoft.com/office/powerpoint/2010/main" val="28273021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1C7BC50-D46F-43E5-8482-FFFE47040ABB}"/>
              </a:ext>
            </a:extLst>
          </p:cNvPr>
          <p:cNvPicPr>
            <a:picLocks noChangeAspect="1"/>
          </p:cNvPicPr>
          <p:nvPr/>
        </p:nvPicPr>
        <p:blipFill>
          <a:blip r:embed="rId2"/>
          <a:stretch>
            <a:fillRect/>
          </a:stretch>
        </p:blipFill>
        <p:spPr>
          <a:xfrm>
            <a:off x="188843" y="159027"/>
            <a:ext cx="8319053" cy="4765607"/>
          </a:xfrm>
          <a:prstGeom prst="rect">
            <a:avLst/>
          </a:prstGeom>
        </p:spPr>
      </p:pic>
    </p:spTree>
    <p:extLst>
      <p:ext uri="{BB962C8B-B14F-4D97-AF65-F5344CB8AC3E}">
        <p14:creationId xmlns:p14="http://schemas.microsoft.com/office/powerpoint/2010/main" val="27049036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2254</TotalTime>
  <Words>1535</Words>
  <Application>Microsoft Office PowerPoint</Application>
  <PresentationFormat>On-screen Show (4:3)</PresentationFormat>
  <Paragraphs>320</Paragraphs>
  <Slides>101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101</vt:i4>
      </vt:variant>
    </vt:vector>
  </HeadingPairs>
  <TitlesOfParts>
    <vt:vector size="106" baseType="lpstr">
      <vt:lpstr>Century Schoolbook</vt:lpstr>
      <vt:lpstr>Times New Roman</vt:lpstr>
      <vt:lpstr>Wingdings</vt:lpstr>
      <vt:lpstr>Wingdings 2</vt:lpstr>
      <vt:lpstr>Oriel</vt:lpstr>
      <vt:lpstr>COMPUTER GRAPHICS AND MULTIMEDIA</vt:lpstr>
      <vt:lpstr>Unit 3 </vt:lpstr>
      <vt:lpstr>3 D transformation</vt:lpstr>
      <vt:lpstr>3 d transformation</vt:lpstr>
      <vt:lpstr>3 d transformation</vt:lpstr>
      <vt:lpstr>PowerPoint Presentation</vt:lpstr>
      <vt:lpstr>3 D TRANSLATION</vt:lpstr>
      <vt:lpstr>3 D TRANSLATION</vt:lpstr>
      <vt:lpstr>3 D TRANSLATION</vt:lpstr>
      <vt:lpstr>3 D TRANSLATION</vt:lpstr>
      <vt:lpstr>3 D TRANSLATION</vt:lpstr>
      <vt:lpstr>PowerPoint Presentation</vt:lpstr>
      <vt:lpstr>PowerPoint Presentation</vt:lpstr>
      <vt:lpstr>3 d translation</vt:lpstr>
      <vt:lpstr>3 d translation</vt:lpstr>
      <vt:lpstr>EXAMPLE</vt:lpstr>
      <vt:lpstr>3 d translation</vt:lpstr>
      <vt:lpstr>3 d translation</vt:lpstr>
      <vt:lpstr>3 d translation</vt:lpstr>
      <vt:lpstr>3 d translation</vt:lpstr>
      <vt:lpstr>3 d translation</vt:lpstr>
      <vt:lpstr>3 D ROTATION</vt:lpstr>
      <vt:lpstr>3 D ROTATION</vt:lpstr>
      <vt:lpstr>3 D ROTATION</vt:lpstr>
      <vt:lpstr>3 D ROTATION</vt:lpstr>
      <vt:lpstr>3 D ROTATION</vt:lpstr>
      <vt:lpstr>3 D ROTATION</vt:lpstr>
      <vt:lpstr>3 D ROTATION</vt:lpstr>
      <vt:lpstr> for x axis rotation</vt:lpstr>
      <vt:lpstr>For y axis rotation</vt:lpstr>
      <vt:lpstr>For z axis rotation</vt:lpstr>
      <vt:lpstr>3 d scaling</vt:lpstr>
      <vt:lpstr>3 d scaling</vt:lpstr>
      <vt:lpstr>3 d scaling</vt:lpstr>
      <vt:lpstr>3 d scaling</vt:lpstr>
      <vt:lpstr>3 d scaling</vt:lpstr>
      <vt:lpstr>For Coordinates A(0, 3, 3) </vt:lpstr>
      <vt:lpstr>For Coordinates B(3, 3, 6) </vt:lpstr>
      <vt:lpstr>For Coordinates C(3, 0, 1) </vt:lpstr>
      <vt:lpstr>For Coordinates D(0, 0, 0) </vt:lpstr>
      <vt:lpstr>PowerPoint Presentation</vt:lpstr>
      <vt:lpstr>PowerPoint Presentation</vt:lpstr>
      <vt:lpstr>Projection:</vt:lpstr>
      <vt:lpstr>Projection:</vt:lpstr>
      <vt:lpstr>Projection:</vt:lpstr>
      <vt:lpstr>Projection:</vt:lpstr>
      <vt:lpstr>Projection:</vt:lpstr>
      <vt:lpstr>Projection:</vt:lpstr>
      <vt:lpstr>Projection:</vt:lpstr>
      <vt:lpstr>Types of Projection: </vt:lpstr>
      <vt:lpstr>PowerPoint Presentation</vt:lpstr>
      <vt:lpstr>Types of Projection: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Projection: </vt:lpstr>
      <vt:lpstr>Types of Projection: </vt:lpstr>
      <vt:lpstr>Types of Projection: </vt:lpstr>
      <vt:lpstr>Types of Projection: </vt:lpstr>
      <vt:lpstr>Types of Projection: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Visible-Surface Detection </vt:lpstr>
      <vt:lpstr>Visible-Surface Detection </vt:lpstr>
      <vt:lpstr>Types of methods</vt:lpstr>
      <vt:lpstr>Types of methods</vt:lpstr>
      <vt:lpstr>Types of methods</vt:lpstr>
      <vt:lpstr>Back face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dell</cp:lastModifiedBy>
  <cp:revision>83</cp:revision>
  <dcterms:created xsi:type="dcterms:W3CDTF">2021-09-28T10:40:53Z</dcterms:created>
  <dcterms:modified xsi:type="dcterms:W3CDTF">2022-11-10T06:35:47Z</dcterms:modified>
</cp:coreProperties>
</file>